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2"/>
  </p:notesMasterIdLst>
  <p:sldIdLst>
    <p:sldId id="259" r:id="rId3"/>
    <p:sldId id="305" r:id="rId4"/>
    <p:sldId id="306" r:id="rId5"/>
    <p:sldId id="301" r:id="rId6"/>
    <p:sldId id="263" r:id="rId7"/>
    <p:sldId id="308" r:id="rId8"/>
    <p:sldId id="311" r:id="rId9"/>
    <p:sldId id="312" r:id="rId10"/>
    <p:sldId id="313" r:id="rId11"/>
    <p:sldId id="309" r:id="rId12"/>
    <p:sldId id="307" r:id="rId13"/>
    <p:sldId id="261" r:id="rId14"/>
    <p:sldId id="310" r:id="rId15"/>
    <p:sldId id="316" r:id="rId16"/>
    <p:sldId id="315" r:id="rId17"/>
    <p:sldId id="317" r:id="rId18"/>
    <p:sldId id="272" r:id="rId19"/>
    <p:sldId id="262" r:id="rId20"/>
    <p:sldId id="318" r:id="rId21"/>
    <p:sldId id="281" r:id="rId22"/>
    <p:sldId id="320" r:id="rId23"/>
    <p:sldId id="321" r:id="rId24"/>
    <p:sldId id="322" r:id="rId25"/>
    <p:sldId id="323" r:id="rId26"/>
    <p:sldId id="324" r:id="rId27"/>
    <p:sldId id="325" r:id="rId28"/>
    <p:sldId id="326" r:id="rId29"/>
    <p:sldId id="327" r:id="rId30"/>
    <p:sldId id="319" r:id="rId31"/>
    <p:sldId id="282" r:id="rId32"/>
    <p:sldId id="328" r:id="rId33"/>
    <p:sldId id="299" r:id="rId34"/>
    <p:sldId id="294" r:id="rId35"/>
    <p:sldId id="329" r:id="rId36"/>
    <p:sldId id="293" r:id="rId37"/>
    <p:sldId id="331" r:id="rId38"/>
    <p:sldId id="332" r:id="rId39"/>
    <p:sldId id="333" r:id="rId40"/>
    <p:sldId id="330" r:id="rId4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292C0-B5AA-4660-8DD2-E4E99EA8A666}" type="datetimeFigureOut">
              <a:rPr lang="ru-RU" smtClean="0"/>
              <a:t>30.06.2018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2AB89-C24F-4AE5-B9DF-8D32771C19F3}" type="slidenum">
              <a:rPr lang="ru-RU" smtClean="0"/>
              <a:t>‹#›</a:t>
            </a:fld>
            <a:endParaRPr lang="ru-RU"/>
          </a:p>
        </p:txBody>
      </p:sp>
    </p:spTree>
    <p:extLst>
      <p:ext uri="{BB962C8B-B14F-4D97-AF65-F5344CB8AC3E}">
        <p14:creationId xmlns:p14="http://schemas.microsoft.com/office/powerpoint/2010/main" val="320468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97741A6-505E-468A-895E-C6198AA01882}" type="slidenum">
              <a:rPr lang="ru-RU">
                <a:solidFill>
                  <a:srgbClr val="000000"/>
                </a:solidFill>
                <a:latin typeface="Arial" panose="020B0604020202020204" pitchFamily="34" charset="0"/>
              </a:rPr>
              <a:pPr/>
              <a:t>1</a:t>
            </a:fld>
            <a:endParaRPr lang="ru-RU">
              <a:solidFill>
                <a:srgbClr val="000000"/>
              </a:solidFill>
              <a:latin typeface="Arial" panose="020B0604020202020204" pitchFamily="34" charset="0"/>
            </a:endParaRPr>
          </a:p>
        </p:txBody>
      </p:sp>
    </p:spTree>
    <p:extLst>
      <p:ext uri="{BB962C8B-B14F-4D97-AF65-F5344CB8AC3E}">
        <p14:creationId xmlns:p14="http://schemas.microsoft.com/office/powerpoint/2010/main" val="3545572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DDEAAEB-29FE-48DF-9444-172722B4BE4B}"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035987D-2F13-4468-854C-423FC61C0CC7}" type="slidenum">
              <a:rPr lang="ru-RU"/>
              <a:pPr>
                <a:defRPr/>
              </a:pPr>
              <a:t>‹#›</a:t>
            </a:fld>
            <a:endParaRPr lang="ru-RU"/>
          </a:p>
        </p:txBody>
      </p:sp>
    </p:spTree>
    <p:extLst>
      <p:ext uri="{BB962C8B-B14F-4D97-AF65-F5344CB8AC3E}">
        <p14:creationId xmlns:p14="http://schemas.microsoft.com/office/powerpoint/2010/main" val="87823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D76B001-98C9-47C1-851C-C52A6D7700FA}"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B8417ED-7CED-42EE-946C-3D17AE9484C4}" type="slidenum">
              <a:rPr lang="ru-RU"/>
              <a:pPr>
                <a:defRPr/>
              </a:pPr>
              <a:t>‹#›</a:t>
            </a:fld>
            <a:endParaRPr lang="ru-RU"/>
          </a:p>
        </p:txBody>
      </p:sp>
    </p:spTree>
    <p:extLst>
      <p:ext uri="{BB962C8B-B14F-4D97-AF65-F5344CB8AC3E}">
        <p14:creationId xmlns:p14="http://schemas.microsoft.com/office/powerpoint/2010/main" val="3170751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151FDFAD-7BE3-4C78-AC1F-1EB46D7D4DB5}"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D53C962-CC8B-4C28-A42C-DC17AF3BF766}" type="slidenum">
              <a:rPr lang="ru-RU"/>
              <a:pPr>
                <a:defRPr/>
              </a:pPr>
              <a:t>‹#›</a:t>
            </a:fld>
            <a:endParaRPr lang="ru-RU"/>
          </a:p>
        </p:txBody>
      </p:sp>
    </p:spTree>
    <p:extLst>
      <p:ext uri="{BB962C8B-B14F-4D97-AF65-F5344CB8AC3E}">
        <p14:creationId xmlns:p14="http://schemas.microsoft.com/office/powerpoint/2010/main" val="3275043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DDEAAEB-29FE-48DF-9444-172722B4BE4B}"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035987D-2F13-4468-854C-423FC61C0CC7}" type="slidenum">
              <a:rPr lang="ru-RU"/>
              <a:pPr>
                <a:defRPr/>
              </a:pPr>
              <a:t>‹#›</a:t>
            </a:fld>
            <a:endParaRPr lang="ru-RU"/>
          </a:p>
        </p:txBody>
      </p:sp>
    </p:spTree>
    <p:extLst>
      <p:ext uri="{BB962C8B-B14F-4D97-AF65-F5344CB8AC3E}">
        <p14:creationId xmlns:p14="http://schemas.microsoft.com/office/powerpoint/2010/main" val="427639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9DCCCA3B-17C1-4258-BB36-9EF05400D1AC}"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32B50073-70CB-4C9F-BBFE-2B9672B42E5E}" type="slidenum">
              <a:rPr lang="ru-RU"/>
              <a:pPr>
                <a:defRPr/>
              </a:pPr>
              <a:t>‹#›</a:t>
            </a:fld>
            <a:endParaRPr lang="ru-RU"/>
          </a:p>
        </p:txBody>
      </p:sp>
    </p:spTree>
    <p:extLst>
      <p:ext uri="{BB962C8B-B14F-4D97-AF65-F5344CB8AC3E}">
        <p14:creationId xmlns:p14="http://schemas.microsoft.com/office/powerpoint/2010/main" val="4138474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ru-RU"/>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7D3DB450-1CC3-4D71-BE7C-BB035A3C7D42}"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CDDB237-BC16-47E7-B214-3209CFC198BF}" type="slidenum">
              <a:rPr lang="ru-RU"/>
              <a:pPr>
                <a:defRPr/>
              </a:pPr>
              <a:t>‹#›</a:t>
            </a:fld>
            <a:endParaRPr lang="ru-RU"/>
          </a:p>
        </p:txBody>
      </p:sp>
    </p:spTree>
    <p:extLst>
      <p:ext uri="{BB962C8B-B14F-4D97-AF65-F5344CB8AC3E}">
        <p14:creationId xmlns:p14="http://schemas.microsoft.com/office/powerpoint/2010/main" val="256760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AEEC210-C0C2-4707-8516-D0DAEDB2D686}"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2C88E43-FA48-4B11-B437-F1E64CD0146C}" type="slidenum">
              <a:rPr lang="ru-RU"/>
              <a:pPr>
                <a:defRPr/>
              </a:pPr>
              <a:t>‹#›</a:t>
            </a:fld>
            <a:endParaRPr lang="ru-RU"/>
          </a:p>
        </p:txBody>
      </p:sp>
    </p:spTree>
    <p:extLst>
      <p:ext uri="{BB962C8B-B14F-4D97-AF65-F5344CB8AC3E}">
        <p14:creationId xmlns:p14="http://schemas.microsoft.com/office/powerpoint/2010/main" val="4214702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9415F3BF-1616-40B2-B988-170DA057B3D4}" type="datetime1">
              <a:rPr lang="ru-RU"/>
              <a:pPr>
                <a:defRPr/>
              </a:pPr>
              <a:t>30.06.2018</a:t>
            </a:fld>
            <a:endParaRPr lang="ru-RU"/>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BA14B5F4-F2E6-49AD-9F0B-694D90BEECD9}" type="slidenum">
              <a:rPr lang="ru-RU"/>
              <a:pPr>
                <a:defRPr/>
              </a:pPr>
              <a:t>‹#›</a:t>
            </a:fld>
            <a:endParaRPr lang="ru-RU"/>
          </a:p>
        </p:txBody>
      </p:sp>
    </p:spTree>
    <p:extLst>
      <p:ext uri="{BB962C8B-B14F-4D97-AF65-F5344CB8AC3E}">
        <p14:creationId xmlns:p14="http://schemas.microsoft.com/office/powerpoint/2010/main" val="903994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816E9B0E-D2B7-4D4B-8F8E-5BC54BC5E1DB}" type="datetime1">
              <a:rPr lang="ru-RU"/>
              <a:pPr>
                <a:defRPr/>
              </a:pPr>
              <a:t>30.06.2018</a:t>
            </a:fld>
            <a:endParaRPr lang="ru-RU"/>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1F848AF6-52BB-418E-BF5F-AEFBCD90C2CF}" type="slidenum">
              <a:rPr lang="ru-RU"/>
              <a:pPr>
                <a:defRPr/>
              </a:pPr>
              <a:t>‹#›</a:t>
            </a:fld>
            <a:endParaRPr lang="ru-RU"/>
          </a:p>
        </p:txBody>
      </p:sp>
    </p:spTree>
    <p:extLst>
      <p:ext uri="{BB962C8B-B14F-4D97-AF65-F5344CB8AC3E}">
        <p14:creationId xmlns:p14="http://schemas.microsoft.com/office/powerpoint/2010/main" val="53048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3E20041F-A964-4791-9316-301986815C5B}" type="datetime1">
              <a:rPr lang="ru-RU"/>
              <a:pPr>
                <a:defRPr/>
              </a:pPr>
              <a:t>30.06.2018</a:t>
            </a:fld>
            <a:endParaRPr lang="ru-RU"/>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515D178-8072-4EC8-AE98-CD0077A6B2BA}" type="slidenum">
              <a:rPr lang="ru-RU"/>
              <a:pPr>
                <a:defRPr/>
              </a:pPr>
              <a:t>‹#›</a:t>
            </a:fld>
            <a:endParaRPr lang="ru-RU"/>
          </a:p>
        </p:txBody>
      </p:sp>
    </p:spTree>
    <p:extLst>
      <p:ext uri="{BB962C8B-B14F-4D97-AF65-F5344CB8AC3E}">
        <p14:creationId xmlns:p14="http://schemas.microsoft.com/office/powerpoint/2010/main" val="117857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ru-RU"/>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29A897A-33E6-4FB4-B80B-77ED66A7D5DB}"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F439B7C-4C80-481A-8A22-8E8273EC4F0B}" type="slidenum">
              <a:rPr lang="ru-RU"/>
              <a:pPr>
                <a:defRPr/>
              </a:pPr>
              <a:t>‹#›</a:t>
            </a:fld>
            <a:endParaRPr lang="ru-RU"/>
          </a:p>
        </p:txBody>
      </p:sp>
    </p:spTree>
    <p:extLst>
      <p:ext uri="{BB962C8B-B14F-4D97-AF65-F5344CB8AC3E}">
        <p14:creationId xmlns:p14="http://schemas.microsoft.com/office/powerpoint/2010/main" val="275058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9DCCCA3B-17C1-4258-BB36-9EF05400D1AC}"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32B50073-70CB-4C9F-BBFE-2B9672B42E5E}" type="slidenum">
              <a:rPr lang="ru-RU"/>
              <a:pPr>
                <a:defRPr/>
              </a:pPr>
              <a:t>‹#›</a:t>
            </a:fld>
            <a:endParaRPr lang="ru-RU"/>
          </a:p>
        </p:txBody>
      </p:sp>
    </p:spTree>
    <p:extLst>
      <p:ext uri="{BB962C8B-B14F-4D97-AF65-F5344CB8AC3E}">
        <p14:creationId xmlns:p14="http://schemas.microsoft.com/office/powerpoint/2010/main" val="1052542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BC6834BA-3D5A-47C7-830A-25EFC1884800}"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F233B313-F49F-4857-B992-B90F7E3FF5D1}" type="slidenum">
              <a:rPr lang="ru-RU"/>
              <a:pPr>
                <a:defRPr/>
              </a:pPr>
              <a:t>‹#›</a:t>
            </a:fld>
            <a:endParaRPr lang="ru-RU"/>
          </a:p>
        </p:txBody>
      </p:sp>
    </p:spTree>
    <p:extLst>
      <p:ext uri="{BB962C8B-B14F-4D97-AF65-F5344CB8AC3E}">
        <p14:creationId xmlns:p14="http://schemas.microsoft.com/office/powerpoint/2010/main" val="2277220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D76B001-98C9-47C1-851C-C52A6D7700FA}"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B8417ED-7CED-42EE-946C-3D17AE9484C4}" type="slidenum">
              <a:rPr lang="ru-RU"/>
              <a:pPr>
                <a:defRPr/>
              </a:pPr>
              <a:t>‹#›</a:t>
            </a:fld>
            <a:endParaRPr lang="ru-RU"/>
          </a:p>
        </p:txBody>
      </p:sp>
    </p:spTree>
    <p:extLst>
      <p:ext uri="{BB962C8B-B14F-4D97-AF65-F5344CB8AC3E}">
        <p14:creationId xmlns:p14="http://schemas.microsoft.com/office/powerpoint/2010/main" val="280704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151FDFAD-7BE3-4C78-AC1F-1EB46D7D4DB5}"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D53C962-CC8B-4C28-A42C-DC17AF3BF766}" type="slidenum">
              <a:rPr lang="ru-RU"/>
              <a:pPr>
                <a:defRPr/>
              </a:pPr>
              <a:t>‹#›</a:t>
            </a:fld>
            <a:endParaRPr lang="ru-RU"/>
          </a:p>
        </p:txBody>
      </p:sp>
    </p:spTree>
    <p:extLst>
      <p:ext uri="{BB962C8B-B14F-4D97-AF65-F5344CB8AC3E}">
        <p14:creationId xmlns:p14="http://schemas.microsoft.com/office/powerpoint/2010/main" val="324977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ru-RU"/>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7D3DB450-1CC3-4D71-BE7C-BB035A3C7D42}" type="datetime1">
              <a:rPr lang="ru-RU"/>
              <a:pPr>
                <a:defRPr/>
              </a:pPr>
              <a:t>30.06.2018</a:t>
            </a:fld>
            <a:endParaRPr lang="ru-RU"/>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CDDB237-BC16-47E7-B214-3209CFC198BF}" type="slidenum">
              <a:rPr lang="ru-RU"/>
              <a:pPr>
                <a:defRPr/>
              </a:pPr>
              <a:t>‹#›</a:t>
            </a:fld>
            <a:endParaRPr lang="ru-RU"/>
          </a:p>
        </p:txBody>
      </p:sp>
    </p:spTree>
    <p:extLst>
      <p:ext uri="{BB962C8B-B14F-4D97-AF65-F5344CB8AC3E}">
        <p14:creationId xmlns:p14="http://schemas.microsoft.com/office/powerpoint/2010/main" val="1702765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AEEC210-C0C2-4707-8516-D0DAEDB2D686}"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A2C88E43-FA48-4B11-B437-F1E64CD0146C}" type="slidenum">
              <a:rPr lang="ru-RU"/>
              <a:pPr>
                <a:defRPr/>
              </a:pPr>
              <a:t>‹#›</a:t>
            </a:fld>
            <a:endParaRPr lang="ru-RU"/>
          </a:p>
        </p:txBody>
      </p:sp>
    </p:spTree>
    <p:extLst>
      <p:ext uri="{BB962C8B-B14F-4D97-AF65-F5344CB8AC3E}">
        <p14:creationId xmlns:p14="http://schemas.microsoft.com/office/powerpoint/2010/main" val="269629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9415F3BF-1616-40B2-B988-170DA057B3D4}" type="datetime1">
              <a:rPr lang="ru-RU"/>
              <a:pPr>
                <a:defRPr/>
              </a:pPr>
              <a:t>30.06.2018</a:t>
            </a:fld>
            <a:endParaRPr lang="ru-RU"/>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BA14B5F4-F2E6-49AD-9F0B-694D90BEECD9}" type="slidenum">
              <a:rPr lang="ru-RU"/>
              <a:pPr>
                <a:defRPr/>
              </a:pPr>
              <a:t>‹#›</a:t>
            </a:fld>
            <a:endParaRPr lang="ru-RU"/>
          </a:p>
        </p:txBody>
      </p:sp>
    </p:spTree>
    <p:extLst>
      <p:ext uri="{BB962C8B-B14F-4D97-AF65-F5344CB8AC3E}">
        <p14:creationId xmlns:p14="http://schemas.microsoft.com/office/powerpoint/2010/main" val="376400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816E9B0E-D2B7-4D4B-8F8E-5BC54BC5E1DB}" type="datetime1">
              <a:rPr lang="ru-RU"/>
              <a:pPr>
                <a:defRPr/>
              </a:pPr>
              <a:t>30.06.2018</a:t>
            </a:fld>
            <a:endParaRPr lang="ru-RU"/>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1F848AF6-52BB-418E-BF5F-AEFBCD90C2CF}" type="slidenum">
              <a:rPr lang="ru-RU"/>
              <a:pPr>
                <a:defRPr/>
              </a:pPr>
              <a:t>‹#›</a:t>
            </a:fld>
            <a:endParaRPr lang="ru-RU"/>
          </a:p>
        </p:txBody>
      </p:sp>
    </p:spTree>
    <p:extLst>
      <p:ext uri="{BB962C8B-B14F-4D97-AF65-F5344CB8AC3E}">
        <p14:creationId xmlns:p14="http://schemas.microsoft.com/office/powerpoint/2010/main" val="1457916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3E20041F-A964-4791-9316-301986815C5B}" type="datetime1">
              <a:rPr lang="ru-RU"/>
              <a:pPr>
                <a:defRPr/>
              </a:pPr>
              <a:t>30.06.2018</a:t>
            </a:fld>
            <a:endParaRPr lang="ru-RU"/>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515D178-8072-4EC8-AE98-CD0077A6B2BA}" type="slidenum">
              <a:rPr lang="ru-RU"/>
              <a:pPr>
                <a:defRPr/>
              </a:pPr>
              <a:t>‹#›</a:t>
            </a:fld>
            <a:endParaRPr lang="ru-RU"/>
          </a:p>
        </p:txBody>
      </p:sp>
    </p:spTree>
    <p:extLst>
      <p:ext uri="{BB962C8B-B14F-4D97-AF65-F5344CB8AC3E}">
        <p14:creationId xmlns:p14="http://schemas.microsoft.com/office/powerpoint/2010/main" val="211888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ru-RU"/>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229A897A-33E6-4FB4-B80B-77ED66A7D5DB}"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5F439B7C-4C80-481A-8A22-8E8273EC4F0B}" type="slidenum">
              <a:rPr lang="ru-RU"/>
              <a:pPr>
                <a:defRPr/>
              </a:pPr>
              <a:t>‹#›</a:t>
            </a:fld>
            <a:endParaRPr lang="ru-RU"/>
          </a:p>
        </p:txBody>
      </p:sp>
    </p:spTree>
    <p:extLst>
      <p:ext uri="{BB962C8B-B14F-4D97-AF65-F5344CB8AC3E}">
        <p14:creationId xmlns:p14="http://schemas.microsoft.com/office/powerpoint/2010/main" val="126892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BC6834BA-3D5A-47C7-830A-25EFC1884800}" type="datetime1">
              <a:rPr lang="ru-RU"/>
              <a:pPr>
                <a:defRPr/>
              </a:pPr>
              <a:t>30.06.2018</a:t>
            </a:fld>
            <a:endParaRPr lang="ru-RU"/>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endParaRPr lang="ru-RU"/>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cs typeface="Arial" panose="020B0604020202020204" pitchFamily="34" charset="0"/>
              </a:defRPr>
            </a:lvl1pPr>
          </a:lstStyle>
          <a:p>
            <a:pPr>
              <a:defRPr/>
            </a:pPr>
            <a:fld id="{F233B313-F49F-4857-B992-B90F7E3FF5D1}" type="slidenum">
              <a:rPr lang="ru-RU"/>
              <a:pPr>
                <a:defRPr/>
              </a:pPr>
              <a:t>‹#›</a:t>
            </a:fld>
            <a:endParaRPr lang="ru-RU"/>
          </a:p>
        </p:txBody>
      </p:sp>
    </p:spTree>
    <p:extLst>
      <p:ext uri="{BB962C8B-B14F-4D97-AF65-F5344CB8AC3E}">
        <p14:creationId xmlns:p14="http://schemas.microsoft.com/office/powerpoint/2010/main" val="529783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ru-RU"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smtClean="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1E686F93-0C21-4F8A-AFE5-C6B6CCA913BC}" type="datetime1">
              <a:rPr lang="ru-RU"/>
              <a:pPr>
                <a:defRPr/>
              </a:pPr>
              <a:t>30.06.2018</a:t>
            </a:fld>
            <a:endParaRPr lang="ru-RU"/>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endParaRPr lang="ru-RU"/>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95B69AD7-1F11-4DF4-A66D-C57E21412762}" type="slidenum">
              <a:rPr lang="ru-RU"/>
              <a:pPr>
                <a:defRPr/>
              </a:pPr>
              <a:t>‹#›</a:t>
            </a:fld>
            <a:endParaRPr lang="ru-RU"/>
          </a:p>
        </p:txBody>
      </p:sp>
    </p:spTree>
    <p:extLst>
      <p:ext uri="{BB962C8B-B14F-4D97-AF65-F5344CB8AC3E}">
        <p14:creationId xmlns:p14="http://schemas.microsoft.com/office/powerpoint/2010/main" val="810643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ru-RU"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smtClean="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1E686F93-0C21-4F8A-AFE5-C6B6CCA913BC}" type="datetime1">
              <a:rPr lang="ru-RU"/>
              <a:pPr>
                <a:defRPr/>
              </a:pPr>
              <a:t>30.06.2018</a:t>
            </a:fld>
            <a:endParaRPr lang="ru-RU"/>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endParaRPr lang="ru-RU"/>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95B69AD7-1F11-4DF4-A66D-C57E21412762}" type="slidenum">
              <a:rPr lang="ru-RU"/>
              <a:pPr>
                <a:defRPr/>
              </a:pPr>
              <a:t>‹#›</a:t>
            </a:fld>
            <a:endParaRPr lang="ru-RU"/>
          </a:p>
        </p:txBody>
      </p:sp>
    </p:spTree>
    <p:extLst>
      <p:ext uri="{BB962C8B-B14F-4D97-AF65-F5344CB8AC3E}">
        <p14:creationId xmlns:p14="http://schemas.microsoft.com/office/powerpoint/2010/main" val="27277251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developer.android.com/tools/building/index.html"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developer.android.com/"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www.openhandsetalliance.compage/"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85862" y="2059972"/>
            <a:ext cx="10031156" cy="769441"/>
          </a:xfrm>
          <a:prstGeom prst="rect">
            <a:avLst/>
          </a:prstGeom>
          <a:noFill/>
        </p:spPr>
        <p:txBody>
          <a:bodyPr wrap="square">
            <a:spAutoFit/>
          </a:bodyPr>
          <a:lstStyle/>
          <a:p>
            <a:pPr>
              <a:defRPr/>
            </a:pPr>
            <a:r>
              <a:rPr lang="en-US" sz="4400" b="1" dirty="0" smtClean="0">
                <a:solidFill>
                  <a:prstClr val="white"/>
                </a:solidFill>
                <a:effectLst>
                  <a:outerShdw blurRad="38100" dist="38100" dir="2700000" algn="tl">
                    <a:srgbClr val="000000">
                      <a:alpha val="43137"/>
                    </a:srgbClr>
                  </a:outerShdw>
                </a:effectLst>
              </a:rPr>
              <a:t>Introduction into Android programming</a:t>
            </a:r>
            <a:endParaRPr lang="ru-RU" sz="4400" b="1" dirty="0">
              <a:solidFill>
                <a:prstClr val="white"/>
              </a:solidFill>
              <a:effectLst>
                <a:outerShdw blurRad="38100" dist="38100" dir="2700000" algn="tl">
                  <a:srgbClr val="000000">
                    <a:alpha val="43137"/>
                  </a:srgbClr>
                </a:outerShdw>
              </a:effectLst>
            </a:endParaRPr>
          </a:p>
        </p:txBody>
      </p:sp>
      <p:sp>
        <p:nvSpPr>
          <p:cNvPr id="14339" name="TextBox 2"/>
          <p:cNvSpPr txBox="1">
            <a:spLocks noChangeArrowheads="1"/>
          </p:cNvSpPr>
          <p:nvPr/>
        </p:nvSpPr>
        <p:spPr bwMode="auto">
          <a:xfrm>
            <a:off x="5301440" y="5027468"/>
            <a:ext cx="61341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fontAlgn="base">
              <a:spcBef>
                <a:spcPct val="0"/>
              </a:spcBef>
              <a:spcAft>
                <a:spcPct val="0"/>
              </a:spcAft>
              <a:defRPr/>
            </a:pPr>
            <a:r>
              <a:rPr lang="en-US" sz="2000" b="1" dirty="0" smtClean="0">
                <a:solidFill>
                  <a:srgbClr val="000000"/>
                </a:solidFill>
                <a:latin typeface="Calibri" panose="020F0502020204030204" pitchFamily="34" charset="0"/>
              </a:rPr>
              <a:t>Andrei Deryushev</a:t>
            </a:r>
          </a:p>
          <a:p>
            <a:pPr fontAlgn="base">
              <a:spcBef>
                <a:spcPct val="0"/>
              </a:spcBef>
              <a:spcAft>
                <a:spcPct val="0"/>
              </a:spcAft>
              <a:defRPr/>
            </a:pPr>
            <a:r>
              <a:rPr lang="ja-JP" altLang="en-US" sz="2000" b="1" dirty="0" smtClean="0">
                <a:solidFill>
                  <a:srgbClr val="000000"/>
                </a:solidFill>
                <a:latin typeface="Calibri" panose="020F0502020204030204" pitchFamily="34" charset="0"/>
              </a:rPr>
              <a:t>                                                                       安</a:t>
            </a:r>
            <a:r>
              <a:rPr lang="ja-JP" altLang="en-US" sz="2000" b="1" dirty="0">
                <a:solidFill>
                  <a:srgbClr val="000000"/>
                </a:solidFill>
                <a:latin typeface="Calibri" panose="020F0502020204030204" pitchFamily="34" charset="0"/>
              </a:rPr>
              <a:t>德</a:t>
            </a:r>
            <a:r>
              <a:rPr lang="ja-JP" altLang="en-US" sz="2000" b="1" dirty="0" smtClean="0">
                <a:solidFill>
                  <a:srgbClr val="000000"/>
                </a:solidFill>
                <a:latin typeface="Calibri" panose="020F0502020204030204" pitchFamily="34" charset="0"/>
              </a:rPr>
              <a:t>鲁           </a:t>
            </a:r>
            <a:r>
              <a:rPr lang="en-US" altLang="ja-JP" sz="2000" b="1" dirty="0">
                <a:solidFill>
                  <a:srgbClr val="000000"/>
                </a:solidFill>
                <a:latin typeface="Calibri" panose="020F0502020204030204" pitchFamily="34" charset="0"/>
              </a:rPr>
              <a:t> </a:t>
            </a:r>
            <a:endParaRPr lang="en-US" sz="2000" b="1" dirty="0" smtClean="0">
              <a:solidFill>
                <a:srgbClr val="000000"/>
              </a:solidFill>
              <a:latin typeface="Calibri" panose="020F0502020204030204" pitchFamily="34" charset="0"/>
            </a:endParaRPr>
          </a:p>
          <a:p>
            <a:pPr algn="r" fontAlgn="base">
              <a:spcBef>
                <a:spcPct val="0"/>
              </a:spcBef>
              <a:spcAft>
                <a:spcPct val="0"/>
              </a:spcAft>
              <a:defRPr/>
            </a:pPr>
            <a:endParaRPr lang="ru-RU" b="1" dirty="0">
              <a:solidFill>
                <a:srgbClr val="000000"/>
              </a:solidFill>
              <a:latin typeface="Calibri" panose="020F0502020204030204" pitchFamily="34" charset="0"/>
            </a:endParaRPr>
          </a:p>
        </p:txBody>
      </p:sp>
      <p:sp>
        <p:nvSpPr>
          <p:cNvPr id="4" name="TextBox 3"/>
          <p:cNvSpPr txBox="1"/>
          <p:nvPr/>
        </p:nvSpPr>
        <p:spPr>
          <a:xfrm>
            <a:off x="285862" y="2949770"/>
            <a:ext cx="10031156" cy="769441"/>
          </a:xfrm>
          <a:prstGeom prst="rect">
            <a:avLst/>
          </a:prstGeom>
          <a:noFill/>
        </p:spPr>
        <p:txBody>
          <a:bodyPr wrap="square">
            <a:spAutoFit/>
          </a:bodyPr>
          <a:lstStyle/>
          <a:p>
            <a:pPr>
              <a:defRPr/>
            </a:pPr>
            <a:r>
              <a:rPr lang="en-US" sz="4400" b="1" dirty="0">
                <a:solidFill>
                  <a:prstClr val="white"/>
                </a:solidFill>
                <a:effectLst>
                  <a:outerShdw blurRad="38100" dist="38100" dir="2700000" algn="tl">
                    <a:srgbClr val="000000">
                      <a:alpha val="43137"/>
                    </a:srgbClr>
                  </a:outerShdw>
                </a:effectLst>
              </a:rPr>
              <a:t>Android</a:t>
            </a:r>
            <a:r>
              <a:rPr lang="ja-JP" altLang="en-US" sz="4400" b="1" dirty="0">
                <a:solidFill>
                  <a:prstClr val="white"/>
                </a:solidFill>
                <a:effectLst>
                  <a:outerShdw blurRad="38100" dist="38100" dir="2700000" algn="tl">
                    <a:srgbClr val="000000">
                      <a:alpha val="43137"/>
                    </a:srgbClr>
                  </a:outerShdw>
                </a:effectLst>
              </a:rPr>
              <a:t>编程简介</a:t>
            </a:r>
            <a:endParaRPr lang="ru-RU" sz="44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7278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fontScale="90000"/>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r>
              <a:rPr lang="en-US" sz="4800" b="1" dirty="0">
                <a:solidFill>
                  <a:schemeClr val="bg1"/>
                </a:solidFill>
                <a:effectLst>
                  <a:outerShdw blurRad="38100" dist="38100" dir="2700000" algn="tl">
                    <a:srgbClr val="000000">
                      <a:alpha val="43137"/>
                    </a:srgbClr>
                  </a:outerShdw>
                </a:effectLst>
              </a:rPr>
              <a:t>. </a:t>
            </a:r>
            <a:r>
              <a:rPr lang="en-US" sz="4800" b="1" dirty="0" smtClean="0">
                <a:solidFill>
                  <a:schemeClr val="bg1"/>
                </a:solidFill>
                <a:effectLst>
                  <a:outerShdw blurRad="38100" dist="38100" dir="2700000" algn="tl">
                    <a:srgbClr val="000000">
                      <a:alpha val="43137"/>
                    </a:srgbClr>
                  </a:outerShdw>
                </a:effectLst>
              </a:rPr>
              <a:t/>
            </a:r>
            <a:br>
              <a:rPr lang="en-US" sz="4800" b="1" dirty="0" smtClean="0">
                <a:solidFill>
                  <a:schemeClr val="bg1"/>
                </a:solidFill>
                <a:effectLst>
                  <a:outerShdw blurRad="38100" dist="38100" dir="2700000" algn="tl">
                    <a:srgbClr val="000000">
                      <a:alpha val="43137"/>
                    </a:srgbClr>
                  </a:outerShdw>
                </a:effectLst>
              </a:rPr>
            </a:br>
            <a:r>
              <a:rPr lang="en-US" sz="4800" b="1" dirty="0" smtClean="0">
                <a:solidFill>
                  <a:schemeClr val="bg1"/>
                </a:solidFill>
                <a:effectLst>
                  <a:outerShdw blurRad="38100" dist="38100" dir="2700000" algn="tl">
                    <a:srgbClr val="000000">
                      <a:alpha val="43137"/>
                    </a:srgbClr>
                  </a:outerShdw>
                </a:effectLst>
              </a:rPr>
              <a:t>What </a:t>
            </a:r>
            <a:r>
              <a:rPr lang="en-US" sz="4800" b="1" dirty="0">
                <a:solidFill>
                  <a:schemeClr val="bg1"/>
                </a:solidFill>
                <a:effectLst>
                  <a:outerShdw blurRad="38100" dist="38100" dir="2700000" algn="tl">
                    <a:srgbClr val="000000">
                      <a:alpha val="43137"/>
                    </a:srgbClr>
                  </a:outerShdw>
                </a:effectLst>
              </a:rPr>
              <a:t>is Open Handset Alliance?</a:t>
            </a:r>
            <a:endParaRPr lang="ru-RU" sz="4800" b="1" dirty="0">
              <a:solidFill>
                <a:schemeClr val="bg1"/>
              </a:solidFill>
              <a:effectLst>
                <a:outerShdw blurRad="38100" dist="38100" dir="2700000" algn="tl">
                  <a:srgbClr val="000000">
                    <a:alpha val="43137"/>
                  </a:srgbClr>
                </a:outerShdw>
              </a:effectLst>
            </a:endParaRPr>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189" y="1944053"/>
            <a:ext cx="10113962"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86327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pic>
        <p:nvPicPr>
          <p:cNvPr id="14" name="Рисунок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036" y="1719703"/>
            <a:ext cx="6096000" cy="4572000"/>
          </a:xfrm>
          <a:prstGeom prst="rect">
            <a:avLst/>
          </a:prstGeom>
        </p:spPr>
      </p:pic>
      <p:sp>
        <p:nvSpPr>
          <p:cNvPr id="11" name="TextBox 10"/>
          <p:cNvSpPr txBox="1"/>
          <p:nvPr/>
        </p:nvSpPr>
        <p:spPr>
          <a:xfrm>
            <a:off x="7113069" y="2560320"/>
            <a:ext cx="3195588" cy="2862322"/>
          </a:xfrm>
          <a:prstGeom prst="rect">
            <a:avLst/>
          </a:prstGeom>
          <a:noFill/>
        </p:spPr>
        <p:txBody>
          <a:bodyPr wrap="square" rtlCol="0">
            <a:spAutoFit/>
          </a:bodyPr>
          <a:lstStyle/>
          <a:p>
            <a:r>
              <a:rPr lang="en-US" dirty="0"/>
              <a:t>The "Sooner" prototype </a:t>
            </a:r>
            <a:r>
              <a:rPr lang="en-US" dirty="0" err="1" smtClean="0"/>
              <a:t>phone,running</a:t>
            </a:r>
            <a:r>
              <a:rPr lang="en-US" dirty="0" smtClean="0"/>
              <a:t> </a:t>
            </a:r>
            <a:r>
              <a:rPr lang="en-US" dirty="0"/>
              <a:t>a pre-release version of </a:t>
            </a:r>
            <a:r>
              <a:rPr lang="en-US" dirty="0" smtClean="0"/>
              <a:t>Android</a:t>
            </a:r>
          </a:p>
          <a:p>
            <a:r>
              <a:rPr lang="en-US" dirty="0" smtClean="0"/>
              <a:t>Display </a:t>
            </a:r>
            <a:r>
              <a:rPr lang="ru-RU" dirty="0" smtClean="0"/>
              <a:t>320 </a:t>
            </a:r>
            <a:r>
              <a:rPr lang="ru-RU" dirty="0"/>
              <a:t>x 240, </a:t>
            </a:r>
            <a:endParaRPr lang="en-US" dirty="0" smtClean="0"/>
          </a:p>
          <a:p>
            <a:r>
              <a:rPr lang="en-US" dirty="0" smtClean="0"/>
              <a:t>Camera</a:t>
            </a:r>
            <a:r>
              <a:rPr lang="ru-RU" dirty="0" smtClean="0"/>
              <a:t> </a:t>
            </a:r>
            <a:r>
              <a:rPr lang="ru-RU" dirty="0"/>
              <a:t>1,3 </a:t>
            </a:r>
            <a:r>
              <a:rPr lang="ru-RU" dirty="0" smtClean="0"/>
              <a:t>М</a:t>
            </a:r>
            <a:r>
              <a:rPr lang="en-US" dirty="0" smtClean="0"/>
              <a:t>p</a:t>
            </a:r>
            <a:r>
              <a:rPr lang="ru-RU" dirty="0" smtClean="0"/>
              <a:t>, </a:t>
            </a:r>
            <a:endParaRPr lang="en-US" dirty="0" smtClean="0"/>
          </a:p>
          <a:p>
            <a:r>
              <a:rPr lang="en-US" dirty="0" smtClean="0"/>
              <a:t>RAM </a:t>
            </a:r>
            <a:r>
              <a:rPr lang="ru-RU" dirty="0" smtClean="0"/>
              <a:t>64 </a:t>
            </a:r>
            <a:r>
              <a:rPr lang="en-US" dirty="0" smtClean="0"/>
              <a:t>M,</a:t>
            </a:r>
          </a:p>
          <a:p>
            <a:r>
              <a:rPr lang="ru-RU" dirty="0" smtClean="0"/>
              <a:t>GPRS</a:t>
            </a:r>
            <a:r>
              <a:rPr lang="ru-RU" dirty="0"/>
              <a:t>, </a:t>
            </a:r>
            <a:endParaRPr lang="en-US" dirty="0" smtClean="0"/>
          </a:p>
          <a:p>
            <a:r>
              <a:rPr lang="ru-RU" dirty="0" smtClean="0"/>
              <a:t>SD-</a:t>
            </a:r>
            <a:r>
              <a:rPr lang="en-US" dirty="0" smtClean="0"/>
              <a:t>card</a:t>
            </a:r>
          </a:p>
          <a:p>
            <a:endParaRPr lang="en-US" dirty="0"/>
          </a:p>
          <a:p>
            <a:endParaRPr lang="ru-RU" dirty="0"/>
          </a:p>
        </p:txBody>
      </p:sp>
    </p:spTree>
    <p:extLst>
      <p:ext uri="{BB962C8B-B14F-4D97-AF65-F5344CB8AC3E}">
        <p14:creationId xmlns:p14="http://schemas.microsoft.com/office/powerpoint/2010/main" val="125478835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pic>
        <p:nvPicPr>
          <p:cNvPr id="4" name="Picture 2" descr="File:HTC Android T-Mobile 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935" y="3154377"/>
            <a:ext cx="4762500" cy="32861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Grp="1" noChangeArrowheads="1"/>
          </p:cNvSpPr>
          <p:nvPr>
            <p:ph idx="1"/>
          </p:nvPr>
        </p:nvSpPr>
        <p:spPr>
          <a:xfrm>
            <a:off x="283336" y="1619565"/>
            <a:ext cx="11758410" cy="1265304"/>
          </a:xfrm>
        </p:spPr>
        <p:txBody>
          <a:bodyPr/>
          <a:lstStyle/>
          <a:p>
            <a:pPr marL="0" indent="0" algn="just">
              <a:spcBef>
                <a:spcPct val="0"/>
              </a:spcBef>
              <a:buNone/>
            </a:pPr>
            <a:r>
              <a:rPr lang="en-US" sz="2000" dirty="0" smtClean="0"/>
              <a:t>HTC Dream</a:t>
            </a:r>
            <a:r>
              <a:rPr lang="ru-RU" sz="2000" dirty="0" smtClean="0"/>
              <a:t> (T-</a:t>
            </a:r>
            <a:r>
              <a:rPr lang="ru-RU" sz="2000" dirty="0" err="1" smtClean="0"/>
              <a:t>Mobile</a:t>
            </a:r>
            <a:r>
              <a:rPr lang="ru-RU" sz="2000" dirty="0" smtClean="0"/>
              <a:t> </a:t>
            </a:r>
            <a:r>
              <a:rPr lang="ru-RU" sz="2000" dirty="0"/>
              <a:t>G1), </a:t>
            </a:r>
            <a:r>
              <a:rPr lang="ru-RU" sz="2000" dirty="0" smtClean="0"/>
              <a:t>2008</a:t>
            </a:r>
            <a:r>
              <a:rPr lang="en-US" sz="2000" dirty="0" smtClean="0"/>
              <a:t>.09.23</a:t>
            </a:r>
            <a:r>
              <a:rPr lang="ru-RU" sz="2000" dirty="0" smtClean="0"/>
              <a:t>.</a:t>
            </a:r>
            <a:endParaRPr lang="ru-RU" sz="2000" dirty="0"/>
          </a:p>
        </p:txBody>
      </p:sp>
    </p:spTree>
    <p:extLst>
      <p:ext uri="{BB962C8B-B14F-4D97-AF65-F5344CB8AC3E}">
        <p14:creationId xmlns:p14="http://schemas.microsoft.com/office/powerpoint/2010/main" val="132373540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sp>
        <p:nvSpPr>
          <p:cNvPr id="9" name="Content Placeholder 2"/>
          <p:cNvSpPr>
            <a:spLocks noGrp="1"/>
          </p:cNvSpPr>
          <p:nvPr>
            <p:ph idx="1"/>
          </p:nvPr>
        </p:nvSpPr>
        <p:spPr>
          <a:xfrm>
            <a:off x="1756611" y="1504393"/>
            <a:ext cx="9023684" cy="4989545"/>
          </a:xfrm>
        </p:spPr>
        <p:txBody>
          <a:bodyPr/>
          <a:lstStyle/>
          <a:p>
            <a:pPr>
              <a:lnSpc>
                <a:spcPct val="80000"/>
              </a:lnSpc>
            </a:pPr>
            <a:r>
              <a:rPr lang="en-US" altLang="ru-RU" sz="2800" dirty="0" smtClean="0"/>
              <a:t>2009</a:t>
            </a:r>
          </a:p>
          <a:p>
            <a:pPr lvl="1">
              <a:lnSpc>
                <a:spcPct val="80000"/>
              </a:lnSpc>
            </a:pPr>
            <a:r>
              <a:rPr lang="en-US" altLang="ru-RU" sz="2400" dirty="0" smtClean="0"/>
              <a:t>SDK 1.5 (Cupcake)</a:t>
            </a:r>
          </a:p>
          <a:p>
            <a:pPr lvl="2">
              <a:lnSpc>
                <a:spcPct val="80000"/>
              </a:lnSpc>
            </a:pPr>
            <a:r>
              <a:rPr lang="en-US" altLang="ru-RU" sz="2400" dirty="0" smtClean="0"/>
              <a:t>New soft keyboard with “autocomplete” feature</a:t>
            </a:r>
          </a:p>
          <a:p>
            <a:pPr lvl="1">
              <a:lnSpc>
                <a:spcPct val="80000"/>
              </a:lnSpc>
            </a:pPr>
            <a:r>
              <a:rPr lang="en-US" altLang="ru-RU" sz="2400" dirty="0" smtClean="0"/>
              <a:t>SDK 1.6 (Donut)</a:t>
            </a:r>
          </a:p>
          <a:p>
            <a:pPr lvl="2">
              <a:lnSpc>
                <a:spcPct val="80000"/>
              </a:lnSpc>
            </a:pPr>
            <a:r>
              <a:rPr lang="en-US" altLang="ru-RU" sz="2400" dirty="0" smtClean="0"/>
              <a:t>Support Wide VGA </a:t>
            </a:r>
          </a:p>
          <a:p>
            <a:pPr lvl="1">
              <a:lnSpc>
                <a:spcPct val="80000"/>
              </a:lnSpc>
            </a:pPr>
            <a:r>
              <a:rPr lang="en-US" altLang="ru-RU" sz="2400" dirty="0" smtClean="0"/>
              <a:t>SDK 2.0/2.0.1/2.1 (Eclair)</a:t>
            </a:r>
          </a:p>
          <a:p>
            <a:pPr lvl="2">
              <a:lnSpc>
                <a:spcPct val="80000"/>
              </a:lnSpc>
            </a:pPr>
            <a:r>
              <a:rPr lang="en-US" altLang="ru-RU" sz="2400" dirty="0" smtClean="0"/>
              <a:t>Revamped UI, browser</a:t>
            </a:r>
          </a:p>
          <a:p>
            <a:pPr>
              <a:lnSpc>
                <a:spcPct val="80000"/>
              </a:lnSpc>
            </a:pPr>
            <a:r>
              <a:rPr lang="en-US" altLang="ru-RU" sz="2800" dirty="0" smtClean="0"/>
              <a:t>2010</a:t>
            </a:r>
          </a:p>
          <a:p>
            <a:pPr lvl="1">
              <a:lnSpc>
                <a:spcPct val="80000"/>
              </a:lnSpc>
            </a:pPr>
            <a:r>
              <a:rPr lang="en-US" altLang="ru-RU" sz="2400" dirty="0" smtClean="0"/>
              <a:t>Nexus One released to the public</a:t>
            </a:r>
          </a:p>
          <a:p>
            <a:pPr lvl="1">
              <a:lnSpc>
                <a:spcPct val="80000"/>
              </a:lnSpc>
            </a:pPr>
            <a:r>
              <a:rPr lang="en-US" altLang="ru-RU" sz="2400" dirty="0" smtClean="0"/>
              <a:t>SDK 2.2 (</a:t>
            </a:r>
            <a:r>
              <a:rPr lang="en-US" altLang="ru-RU" sz="2400" dirty="0" err="1" smtClean="0"/>
              <a:t>Froyo</a:t>
            </a:r>
            <a:r>
              <a:rPr lang="en-US" altLang="ru-RU" sz="2400" dirty="0" smtClean="0"/>
              <a:t>)</a:t>
            </a:r>
          </a:p>
          <a:p>
            <a:pPr lvl="2">
              <a:lnSpc>
                <a:spcPct val="80000"/>
              </a:lnSpc>
            </a:pPr>
            <a:r>
              <a:rPr lang="en-US" altLang="ru-RU" sz="2400" dirty="0" smtClean="0"/>
              <a:t>Flash support, tethering</a:t>
            </a:r>
          </a:p>
          <a:p>
            <a:pPr lvl="1">
              <a:lnSpc>
                <a:spcPct val="80000"/>
              </a:lnSpc>
            </a:pPr>
            <a:r>
              <a:rPr lang="en-US" altLang="ru-RU" sz="2400" dirty="0" smtClean="0"/>
              <a:t>SDK 2.3 (Gingerbread)</a:t>
            </a:r>
          </a:p>
          <a:p>
            <a:pPr lvl="2">
              <a:lnSpc>
                <a:spcPct val="80000"/>
              </a:lnSpc>
            </a:pPr>
            <a:r>
              <a:rPr lang="en-US" altLang="ru-RU" sz="2400" dirty="0" smtClean="0"/>
              <a:t>UI update, system-wide copy-paste</a:t>
            </a:r>
          </a:p>
          <a:p>
            <a:pPr lvl="2">
              <a:lnSpc>
                <a:spcPct val="80000"/>
              </a:lnSpc>
            </a:pPr>
            <a:endParaRPr lang="en-US" altLang="ru-RU" sz="2400" dirty="0"/>
          </a:p>
          <a:p>
            <a:pPr marL="685800" lvl="2" indent="0">
              <a:lnSpc>
                <a:spcPct val="80000"/>
              </a:lnSpc>
              <a:buNone/>
            </a:pPr>
            <a:r>
              <a:rPr lang="en-US" altLang="ru-RU" sz="2400" dirty="0" smtClean="0"/>
              <a:t>…………………</a:t>
            </a:r>
          </a:p>
          <a:p>
            <a:pPr lvl="1">
              <a:lnSpc>
                <a:spcPct val="80000"/>
              </a:lnSpc>
            </a:pPr>
            <a:endParaRPr lang="en-US" altLang="ru-RU" sz="2400" dirty="0" smtClean="0"/>
          </a:p>
          <a:p>
            <a:pPr>
              <a:lnSpc>
                <a:spcPct val="80000"/>
              </a:lnSpc>
            </a:pPr>
            <a:endParaRPr lang="en-US" altLang="ru-RU" sz="2800" dirty="0" smtClean="0"/>
          </a:p>
        </p:txBody>
      </p:sp>
    </p:spTree>
    <p:extLst>
      <p:ext uri="{BB962C8B-B14F-4D97-AF65-F5344CB8AC3E}">
        <p14:creationId xmlns:p14="http://schemas.microsoft.com/office/powerpoint/2010/main" val="312507485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pic>
        <p:nvPicPr>
          <p:cNvPr id="4" name="Рисунок 3"/>
          <p:cNvPicPr>
            <a:picLocks noChangeAspect="1"/>
          </p:cNvPicPr>
          <p:nvPr/>
        </p:nvPicPr>
        <p:blipFill rotWithShape="1">
          <a:blip r:embed="rId2"/>
          <a:srcRect l="29722" t="13789" r="25139" b="8616"/>
          <a:stretch/>
        </p:blipFill>
        <p:spPr>
          <a:xfrm>
            <a:off x="1854200" y="1504393"/>
            <a:ext cx="7797800" cy="5392615"/>
          </a:xfrm>
          <a:prstGeom prst="rect">
            <a:avLst/>
          </a:prstGeom>
        </p:spPr>
      </p:pic>
    </p:spTree>
    <p:extLst>
      <p:ext uri="{BB962C8B-B14F-4D97-AF65-F5344CB8AC3E}">
        <p14:creationId xmlns:p14="http://schemas.microsoft.com/office/powerpoint/2010/main" val="379859603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pic>
        <p:nvPicPr>
          <p:cNvPr id="2" name="Рисунок 1"/>
          <p:cNvPicPr>
            <a:picLocks noChangeAspect="1"/>
          </p:cNvPicPr>
          <p:nvPr/>
        </p:nvPicPr>
        <p:blipFill rotWithShape="1">
          <a:blip r:embed="rId2"/>
          <a:srcRect l="21805" t="24117" r="16528" b="4510"/>
          <a:stretch/>
        </p:blipFill>
        <p:spPr>
          <a:xfrm>
            <a:off x="183681" y="2006600"/>
            <a:ext cx="6320413" cy="3886200"/>
          </a:xfrm>
          <a:prstGeom prst="rect">
            <a:avLst/>
          </a:prstGeom>
        </p:spPr>
      </p:pic>
      <p:pic>
        <p:nvPicPr>
          <p:cNvPr id="11266" name="Picture 2" descr="https://chart.googleapis.com/chart?chs=500x250&amp;cht=p&amp;chco=c4df9b%2C6fad0c&amp;chf=bg%2Cs%2C00000000&amp;chd=t%3A0.3%2C0.4%2C4.3%2C10.3%2C22.4%2C25.6%2C31.1%2C5.7&amp;chl=Gingerbread%7CIce%20Cream%20Sandwich%7CJelly%20Bean%7CKitKat%7CLollipop%7CMarshmallow%7CNougat%7COre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775" y="2759075"/>
            <a:ext cx="4762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1678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86712" y="307619"/>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Internals</a:t>
            </a:r>
            <a:endParaRPr lang="ru-RU" sz="4800" b="1" dirty="0">
              <a:solidFill>
                <a:schemeClr val="bg1"/>
              </a:solidFill>
              <a:effectLst>
                <a:outerShdw blurRad="38100" dist="38100" dir="2700000" algn="tl">
                  <a:srgbClr val="000000">
                    <a:alpha val="43137"/>
                  </a:srgbClr>
                </a:outerShdw>
              </a:effectLst>
            </a:endParaRPr>
          </a:p>
        </p:txBody>
      </p:sp>
      <p:pic>
        <p:nvPicPr>
          <p:cNvPr id="2" name="Рисунок 1"/>
          <p:cNvPicPr>
            <a:picLocks noChangeAspect="1"/>
          </p:cNvPicPr>
          <p:nvPr/>
        </p:nvPicPr>
        <p:blipFill rotWithShape="1">
          <a:blip r:embed="rId2"/>
          <a:srcRect l="2030" t="1042"/>
          <a:stretch/>
        </p:blipFill>
        <p:spPr>
          <a:xfrm>
            <a:off x="2565400" y="1633182"/>
            <a:ext cx="7135812" cy="5136230"/>
          </a:xfrm>
          <a:prstGeom prst="rect">
            <a:avLst/>
          </a:prstGeom>
        </p:spPr>
      </p:pic>
    </p:spTree>
    <p:extLst>
      <p:ext uri="{BB962C8B-B14F-4D97-AF65-F5344CB8AC3E}">
        <p14:creationId xmlns:p14="http://schemas.microsoft.com/office/powerpoint/2010/main" val="14142634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86712" y="307619"/>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Internals</a:t>
            </a:r>
            <a:endParaRPr lang="ru-RU" sz="4800" b="1" dirty="0">
              <a:solidFill>
                <a:schemeClr val="bg1"/>
              </a:solidFill>
              <a:effectLst>
                <a:outerShdw blurRad="38100" dist="38100" dir="2700000" algn="tl">
                  <a:srgbClr val="000000">
                    <a:alpha val="43137"/>
                  </a:srgbClr>
                </a:outerShdw>
              </a:effectLst>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380" y="1556252"/>
            <a:ext cx="6535282" cy="5301748"/>
          </a:xfrm>
          <a:prstGeom prst="rect">
            <a:avLst/>
          </a:prstGeom>
        </p:spPr>
      </p:pic>
    </p:spTree>
    <p:extLst>
      <p:ext uri="{BB962C8B-B14F-4D97-AF65-F5344CB8AC3E}">
        <p14:creationId xmlns:p14="http://schemas.microsoft.com/office/powerpoint/2010/main" val="37641576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86712" y="307619"/>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ART vs Dalvik</a:t>
            </a:r>
            <a:endParaRPr lang="ru-RU" sz="4800" b="1" dirty="0">
              <a:solidFill>
                <a:schemeClr val="bg1"/>
              </a:solidFill>
              <a:effectLst>
                <a:outerShdw blurRad="38100" dist="38100" dir="2700000" algn="tl">
                  <a:srgbClr val="000000">
                    <a:alpha val="43137"/>
                  </a:srgbClr>
                </a:outerShdw>
              </a:effectLst>
            </a:endParaRPr>
          </a:p>
        </p:txBody>
      </p:sp>
      <p:sp>
        <p:nvSpPr>
          <p:cNvPr id="5" name="Rectangle 3"/>
          <p:cNvSpPr>
            <a:spLocks noGrp="1" noChangeArrowheads="1"/>
          </p:cNvSpPr>
          <p:nvPr>
            <p:ph idx="1"/>
          </p:nvPr>
        </p:nvSpPr>
        <p:spPr>
          <a:xfrm>
            <a:off x="540913" y="1825627"/>
            <a:ext cx="11230377" cy="2009774"/>
          </a:xfrm>
        </p:spPr>
        <p:txBody>
          <a:bodyPr/>
          <a:lstStyle/>
          <a:p>
            <a:pPr marL="0" indent="0" algn="just" eaLnBrk="1" hangingPunct="1">
              <a:spcBef>
                <a:spcPct val="0"/>
              </a:spcBef>
              <a:buNone/>
            </a:pPr>
            <a:r>
              <a:rPr lang="en-US" sz="2000" dirty="0" smtClean="0"/>
              <a:t>AOT instead of JIT</a:t>
            </a:r>
          </a:p>
          <a:p>
            <a:pPr marL="0" indent="0" algn="just" eaLnBrk="1" hangingPunct="1">
              <a:spcBef>
                <a:spcPct val="0"/>
              </a:spcBef>
              <a:buNone/>
            </a:pPr>
            <a:endParaRPr lang="ru-RU" sz="2000" dirty="0"/>
          </a:p>
          <a:p>
            <a:pPr marL="0" indent="0" algn="just" eaLnBrk="1" hangingPunct="1">
              <a:spcBef>
                <a:spcPct val="0"/>
              </a:spcBef>
              <a:buNone/>
            </a:pPr>
            <a:r>
              <a:rPr lang="en-US" sz="2000" dirty="0" smtClean="0"/>
              <a:t>Enhanced garbage collector</a:t>
            </a:r>
            <a:endParaRPr lang="ru-RU" sz="2000" dirty="0" smtClean="0"/>
          </a:p>
          <a:p>
            <a:pPr marL="0" indent="0" algn="just" eaLnBrk="1" hangingPunct="1">
              <a:spcBef>
                <a:spcPct val="0"/>
              </a:spcBef>
              <a:buNone/>
            </a:pPr>
            <a:endParaRPr lang="ru-RU" sz="2000" dirty="0"/>
          </a:p>
          <a:p>
            <a:pPr marL="0" indent="0" algn="just" eaLnBrk="1" hangingPunct="1">
              <a:spcBef>
                <a:spcPct val="0"/>
              </a:spcBef>
              <a:buNone/>
            </a:pPr>
            <a:r>
              <a:rPr lang="en-US" sz="2000" dirty="0" smtClean="0"/>
              <a:t>Application tracing</a:t>
            </a:r>
          </a:p>
          <a:p>
            <a:pPr marL="0" indent="0" algn="just" eaLnBrk="1" hangingPunct="1">
              <a:spcBef>
                <a:spcPct val="0"/>
              </a:spcBef>
              <a:buNone/>
            </a:pPr>
            <a:endParaRPr lang="en-US" sz="2000" dirty="0"/>
          </a:p>
          <a:p>
            <a:pPr marL="0" indent="0" algn="just" eaLnBrk="1" hangingPunct="1">
              <a:spcBef>
                <a:spcPct val="0"/>
              </a:spcBef>
              <a:buNone/>
            </a:pPr>
            <a:r>
              <a:rPr lang="ru-RU" sz="2000" dirty="0" smtClean="0"/>
              <a:t>…</a:t>
            </a:r>
            <a:r>
              <a:rPr lang="en-US" sz="2000" dirty="0" smtClean="0"/>
              <a:t>…..</a:t>
            </a:r>
            <a:endParaRPr lang="ru-RU" sz="2000" dirty="0" smtClean="0"/>
          </a:p>
          <a:p>
            <a:pPr marL="0" indent="0" algn="just" eaLnBrk="1" hangingPunct="1">
              <a:spcBef>
                <a:spcPct val="0"/>
              </a:spcBef>
              <a:buNone/>
            </a:pPr>
            <a:endParaRPr lang="ru-RU" sz="2000" dirty="0"/>
          </a:p>
          <a:p>
            <a:pPr marL="0" indent="0" algn="just" eaLnBrk="1" hangingPunct="1">
              <a:spcBef>
                <a:spcPct val="0"/>
              </a:spcBef>
              <a:buNone/>
            </a:pPr>
            <a:endParaRPr lang="en-US" sz="2000" dirty="0"/>
          </a:p>
          <a:p>
            <a:pPr marL="0" indent="0" algn="just" eaLnBrk="1" hangingPunct="1">
              <a:spcBef>
                <a:spcPct val="0"/>
              </a:spcBef>
              <a:buNone/>
            </a:pPr>
            <a:endParaRPr lang="ru-RU" sz="2000" dirty="0"/>
          </a:p>
        </p:txBody>
      </p:sp>
      <p:sp>
        <p:nvSpPr>
          <p:cNvPr id="4" name="Rectangle 3"/>
          <p:cNvSpPr txBox="1">
            <a:spLocks noChangeArrowheads="1"/>
          </p:cNvSpPr>
          <p:nvPr/>
        </p:nvSpPr>
        <p:spPr bwMode="auto">
          <a:xfrm>
            <a:off x="540913" y="4772027"/>
            <a:ext cx="11230377" cy="117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eaLnBrk="1" hangingPunct="1">
              <a:spcBef>
                <a:spcPct val="0"/>
              </a:spcBef>
              <a:buFont typeface="Arial" panose="020B0604020202020204" pitchFamily="34" charset="0"/>
              <a:buNone/>
            </a:pPr>
            <a:r>
              <a:rPr lang="en-US" sz="2000" dirty="0" smtClean="0"/>
              <a:t>Question: What means Dalvik?</a:t>
            </a:r>
            <a:endParaRPr lang="ru-RU" sz="2000" dirty="0" smtClean="0"/>
          </a:p>
          <a:p>
            <a:pPr marL="0" indent="0" algn="just" eaLnBrk="1" hangingPunct="1">
              <a:spcBef>
                <a:spcPct val="0"/>
              </a:spcBef>
              <a:buFont typeface="Arial" panose="020B0604020202020204" pitchFamily="34" charset="0"/>
              <a:buNone/>
            </a:pPr>
            <a:endParaRPr lang="ru-RU" sz="2000" dirty="0" smtClean="0"/>
          </a:p>
          <a:p>
            <a:pPr marL="0" indent="0" algn="just" eaLnBrk="1" hangingPunct="1">
              <a:spcBef>
                <a:spcPct val="0"/>
              </a:spcBef>
              <a:buFont typeface="Arial" panose="020B0604020202020204" pitchFamily="34" charset="0"/>
              <a:buNone/>
            </a:pPr>
            <a:endParaRPr lang="en-US" sz="2000" dirty="0" smtClean="0"/>
          </a:p>
          <a:p>
            <a:pPr marL="0" indent="0" algn="just" eaLnBrk="1" hangingPunct="1">
              <a:spcBef>
                <a:spcPct val="0"/>
              </a:spcBef>
              <a:buFont typeface="Arial" panose="020B0604020202020204" pitchFamily="34" charset="0"/>
              <a:buNone/>
            </a:pPr>
            <a:endParaRPr lang="ru-RU" sz="2000" dirty="0"/>
          </a:p>
        </p:txBody>
      </p:sp>
    </p:spTree>
    <p:extLst>
      <p:ext uri="{BB962C8B-B14F-4D97-AF65-F5344CB8AC3E}">
        <p14:creationId xmlns:p14="http://schemas.microsoft.com/office/powerpoint/2010/main" val="398668653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How to build mobile application</a:t>
            </a:r>
            <a:endParaRPr lang="ru-RU" sz="4800" b="1" dirty="0">
              <a:solidFill>
                <a:schemeClr val="bg1"/>
              </a:solidFill>
              <a:effectLst>
                <a:outerShdw blurRad="38100" dist="38100" dir="2700000" algn="tl">
                  <a:srgbClr val="000000">
                    <a:alpha val="43137"/>
                  </a:srgbClr>
                </a:outerShdw>
              </a:effectLst>
            </a:endParaRPr>
          </a:p>
        </p:txBody>
      </p:sp>
      <p:grpSp>
        <p:nvGrpSpPr>
          <p:cNvPr id="36" name="Группа 35"/>
          <p:cNvGrpSpPr/>
          <p:nvPr/>
        </p:nvGrpSpPr>
        <p:grpSpPr>
          <a:xfrm>
            <a:off x="248075" y="2133600"/>
            <a:ext cx="11766125" cy="3415422"/>
            <a:chOff x="248075" y="2133600"/>
            <a:chExt cx="11766125" cy="3415422"/>
          </a:xfrm>
        </p:grpSpPr>
        <p:sp>
          <p:nvSpPr>
            <p:cNvPr id="3" name="TextBox 2"/>
            <p:cNvSpPr txBox="1"/>
            <p:nvPr/>
          </p:nvSpPr>
          <p:spPr>
            <a:xfrm>
              <a:off x="4622800" y="2133600"/>
              <a:ext cx="2006600" cy="707886"/>
            </a:xfrm>
            <a:prstGeom prst="rect">
              <a:avLst/>
            </a:prstGeom>
            <a:noFill/>
            <a:ln w="76200" cmpd="thickThin">
              <a:solidFill>
                <a:schemeClr val="accent1"/>
              </a:solidFill>
            </a:ln>
          </p:spPr>
          <p:txBody>
            <a:bodyPr wrap="square" rtlCol="0">
              <a:spAutoFit/>
            </a:bodyPr>
            <a:lstStyle/>
            <a:p>
              <a:pPr algn="ctr"/>
              <a:r>
                <a:rPr lang="en-US" sz="2000" b="1" dirty="0" smtClean="0"/>
                <a:t>Mobile Application</a:t>
              </a:r>
              <a:endParaRPr lang="ru-RU" sz="2000" b="1" dirty="0"/>
            </a:p>
          </p:txBody>
        </p:sp>
        <p:sp>
          <p:nvSpPr>
            <p:cNvPr id="7" name="TextBox 6"/>
            <p:cNvSpPr txBox="1"/>
            <p:nvPr/>
          </p:nvSpPr>
          <p:spPr>
            <a:xfrm>
              <a:off x="248075" y="3641256"/>
              <a:ext cx="2006600" cy="400110"/>
            </a:xfrm>
            <a:prstGeom prst="rect">
              <a:avLst/>
            </a:prstGeom>
            <a:noFill/>
            <a:ln w="76200" cmpd="thickThin">
              <a:solidFill>
                <a:schemeClr val="accent1"/>
              </a:solidFill>
            </a:ln>
          </p:spPr>
          <p:txBody>
            <a:bodyPr wrap="square" rtlCol="0">
              <a:spAutoFit/>
            </a:bodyPr>
            <a:lstStyle/>
            <a:p>
              <a:pPr algn="ctr"/>
              <a:r>
                <a:rPr lang="en-US" sz="2000" b="1" dirty="0" smtClean="0"/>
                <a:t>Web site</a:t>
              </a:r>
              <a:endParaRPr lang="ru-RU" sz="2000" b="1" dirty="0"/>
            </a:p>
          </p:txBody>
        </p:sp>
        <p:sp>
          <p:nvSpPr>
            <p:cNvPr id="8" name="TextBox 7"/>
            <p:cNvSpPr txBox="1"/>
            <p:nvPr/>
          </p:nvSpPr>
          <p:spPr>
            <a:xfrm>
              <a:off x="3188125" y="3641256"/>
              <a:ext cx="2006600" cy="400110"/>
            </a:xfrm>
            <a:prstGeom prst="rect">
              <a:avLst/>
            </a:prstGeom>
            <a:noFill/>
            <a:ln w="76200" cmpd="thickThin">
              <a:solidFill>
                <a:schemeClr val="accent1"/>
              </a:solidFill>
            </a:ln>
          </p:spPr>
          <p:txBody>
            <a:bodyPr wrap="square" rtlCol="0">
              <a:spAutoFit/>
            </a:bodyPr>
            <a:lstStyle/>
            <a:p>
              <a:pPr algn="ctr"/>
              <a:r>
                <a:rPr lang="en-US" sz="2000" b="1" dirty="0" smtClean="0"/>
                <a:t>Web view</a:t>
              </a:r>
              <a:endParaRPr lang="ru-RU" sz="2000" b="1" dirty="0"/>
            </a:p>
          </p:txBody>
        </p:sp>
        <p:sp>
          <p:nvSpPr>
            <p:cNvPr id="9" name="TextBox 8"/>
            <p:cNvSpPr txBox="1"/>
            <p:nvPr/>
          </p:nvSpPr>
          <p:spPr>
            <a:xfrm>
              <a:off x="6128175" y="3641256"/>
              <a:ext cx="2006600" cy="400110"/>
            </a:xfrm>
            <a:prstGeom prst="rect">
              <a:avLst/>
            </a:prstGeom>
            <a:noFill/>
            <a:ln w="76200" cmpd="thickThin">
              <a:solidFill>
                <a:schemeClr val="accent1"/>
              </a:solidFill>
            </a:ln>
          </p:spPr>
          <p:txBody>
            <a:bodyPr wrap="square" rtlCol="0">
              <a:spAutoFit/>
            </a:bodyPr>
            <a:lstStyle/>
            <a:p>
              <a:pPr algn="ctr"/>
              <a:r>
                <a:rPr lang="en-US" sz="2000" b="1" dirty="0" smtClean="0"/>
                <a:t>Hybrid</a:t>
              </a:r>
              <a:endParaRPr lang="ru-RU" sz="2000" b="1" dirty="0"/>
            </a:p>
          </p:txBody>
        </p:sp>
        <p:sp>
          <p:nvSpPr>
            <p:cNvPr id="10" name="TextBox 9"/>
            <p:cNvSpPr txBox="1"/>
            <p:nvPr/>
          </p:nvSpPr>
          <p:spPr>
            <a:xfrm>
              <a:off x="8966200" y="3641256"/>
              <a:ext cx="2006600" cy="400110"/>
            </a:xfrm>
            <a:prstGeom prst="rect">
              <a:avLst/>
            </a:prstGeom>
            <a:noFill/>
            <a:ln w="76200" cmpd="thickThin">
              <a:solidFill>
                <a:schemeClr val="accent1"/>
              </a:solidFill>
            </a:ln>
          </p:spPr>
          <p:txBody>
            <a:bodyPr wrap="square" rtlCol="0">
              <a:spAutoFit/>
            </a:bodyPr>
            <a:lstStyle/>
            <a:p>
              <a:pPr algn="ctr"/>
              <a:r>
                <a:rPr lang="en-US" sz="2000" b="1" dirty="0" smtClean="0"/>
                <a:t>Native</a:t>
              </a:r>
              <a:endParaRPr lang="ru-RU" sz="2000" b="1" dirty="0"/>
            </a:p>
          </p:txBody>
        </p:sp>
        <p:sp>
          <p:nvSpPr>
            <p:cNvPr id="11" name="TextBox 10"/>
            <p:cNvSpPr txBox="1"/>
            <p:nvPr/>
          </p:nvSpPr>
          <p:spPr>
            <a:xfrm>
              <a:off x="7378700" y="4841136"/>
              <a:ext cx="2006600" cy="707886"/>
            </a:xfrm>
            <a:prstGeom prst="rect">
              <a:avLst/>
            </a:prstGeom>
            <a:noFill/>
            <a:ln w="76200" cmpd="thickThin">
              <a:solidFill>
                <a:schemeClr val="accent1"/>
              </a:solidFill>
            </a:ln>
          </p:spPr>
          <p:txBody>
            <a:bodyPr wrap="square" rtlCol="0">
              <a:spAutoFit/>
            </a:bodyPr>
            <a:lstStyle/>
            <a:p>
              <a:pPr algn="ctr"/>
              <a:r>
                <a:rPr lang="en-US" sz="2000" b="1" dirty="0" smtClean="0"/>
                <a:t>Android SDK</a:t>
              </a:r>
            </a:p>
            <a:p>
              <a:pPr algn="ctr"/>
              <a:r>
                <a:rPr lang="en-US" sz="2000" b="1" dirty="0"/>
                <a:t>(</a:t>
              </a:r>
              <a:r>
                <a:rPr lang="en-US" sz="2000" b="1" dirty="0" smtClean="0"/>
                <a:t>Java or Kotlin)</a:t>
              </a:r>
              <a:endParaRPr lang="ru-RU" sz="2000" b="1" dirty="0"/>
            </a:p>
          </p:txBody>
        </p:sp>
        <p:sp>
          <p:nvSpPr>
            <p:cNvPr id="12" name="TextBox 11"/>
            <p:cNvSpPr txBox="1"/>
            <p:nvPr/>
          </p:nvSpPr>
          <p:spPr>
            <a:xfrm>
              <a:off x="10007600" y="4841136"/>
              <a:ext cx="2006600" cy="707886"/>
            </a:xfrm>
            <a:prstGeom prst="rect">
              <a:avLst/>
            </a:prstGeom>
            <a:noFill/>
            <a:ln w="76200" cmpd="thickThin">
              <a:solidFill>
                <a:schemeClr val="accent1"/>
              </a:solidFill>
            </a:ln>
          </p:spPr>
          <p:txBody>
            <a:bodyPr wrap="square" rtlCol="0">
              <a:spAutoFit/>
            </a:bodyPr>
            <a:lstStyle/>
            <a:p>
              <a:pPr algn="ctr"/>
              <a:r>
                <a:rPr lang="en-US" sz="2000" b="1" dirty="0" smtClean="0"/>
                <a:t>Android NDK</a:t>
              </a:r>
            </a:p>
            <a:p>
              <a:pPr algn="ctr"/>
              <a:r>
                <a:rPr lang="en-US" sz="2000" b="1" dirty="0" smtClean="0"/>
                <a:t>(C++)</a:t>
              </a:r>
              <a:endParaRPr lang="ru-RU" sz="2000" b="1" dirty="0"/>
            </a:p>
          </p:txBody>
        </p:sp>
        <p:cxnSp>
          <p:nvCxnSpPr>
            <p:cNvPr id="5" name="Соединительная линия уступом 4"/>
            <p:cNvCxnSpPr>
              <a:stCxn id="3" idx="2"/>
              <a:endCxn id="7" idx="0"/>
            </p:cNvCxnSpPr>
            <p:nvPr/>
          </p:nvCxnSpPr>
          <p:spPr>
            <a:xfrm rot="5400000">
              <a:off x="3038853" y="1054009"/>
              <a:ext cx="799770" cy="4374725"/>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Соединительная линия уступом 14"/>
            <p:cNvCxnSpPr>
              <a:stCxn id="3" idx="2"/>
              <a:endCxn id="8" idx="0"/>
            </p:cNvCxnSpPr>
            <p:nvPr/>
          </p:nvCxnSpPr>
          <p:spPr>
            <a:xfrm rot="5400000">
              <a:off x="4508878" y="2524034"/>
              <a:ext cx="799770" cy="1434675"/>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8" name="Соединительная линия уступом 17"/>
            <p:cNvCxnSpPr>
              <a:stCxn id="10" idx="2"/>
              <a:endCxn id="12" idx="0"/>
            </p:cNvCxnSpPr>
            <p:nvPr/>
          </p:nvCxnSpPr>
          <p:spPr>
            <a:xfrm rot="16200000" flipH="1">
              <a:off x="10090315" y="3920551"/>
              <a:ext cx="799770" cy="1041400"/>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9" name="Соединительная линия уступом 18"/>
            <p:cNvCxnSpPr>
              <a:stCxn id="3" idx="2"/>
              <a:endCxn id="9" idx="0"/>
            </p:cNvCxnSpPr>
            <p:nvPr/>
          </p:nvCxnSpPr>
          <p:spPr>
            <a:xfrm rot="16200000" flipH="1">
              <a:off x="5978902" y="2488683"/>
              <a:ext cx="799770" cy="1505375"/>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22" name="Соединительная линия уступом 21"/>
            <p:cNvCxnSpPr>
              <a:stCxn id="3" idx="2"/>
              <a:endCxn id="10" idx="0"/>
            </p:cNvCxnSpPr>
            <p:nvPr/>
          </p:nvCxnSpPr>
          <p:spPr>
            <a:xfrm rot="16200000" flipH="1">
              <a:off x="7397915" y="1069671"/>
              <a:ext cx="799770" cy="4343400"/>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25" name="Соединительная линия уступом 24"/>
            <p:cNvCxnSpPr>
              <a:stCxn id="10" idx="2"/>
              <a:endCxn id="11" idx="0"/>
            </p:cNvCxnSpPr>
            <p:nvPr/>
          </p:nvCxnSpPr>
          <p:spPr>
            <a:xfrm rot="5400000">
              <a:off x="8775865" y="3647501"/>
              <a:ext cx="799770" cy="1587500"/>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707569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Why Android</a:t>
            </a:r>
            <a:r>
              <a:rPr lang="en-US" sz="4800" b="1" dirty="0" smtClean="0">
                <a:solidFill>
                  <a:schemeClr val="bg1"/>
                </a:solidFill>
                <a:effectLst>
                  <a:outerShdw blurRad="38100" dist="38100" dir="2700000" algn="tl">
                    <a:srgbClr val="000000">
                      <a:alpha val="43137"/>
                    </a:srgbClr>
                  </a:outerShdw>
                </a:effectLst>
              </a:rPr>
              <a:t>?</a:t>
            </a:r>
            <a:endParaRPr lang="ru-RU" sz="2800" b="1" dirty="0">
              <a:solidFill>
                <a:schemeClr val="bg1"/>
              </a:solidFill>
              <a:effectLst>
                <a:outerShdw blurRad="38100" dist="38100" dir="2700000" algn="tl">
                  <a:srgbClr val="000000">
                    <a:alpha val="43137"/>
                  </a:srgbClr>
                </a:outerShdw>
              </a:effectLst>
            </a:endParaRPr>
          </a:p>
        </p:txBody>
      </p:sp>
      <p:pic>
        <p:nvPicPr>
          <p:cNvPr id="2" name="Рисунок 1"/>
          <p:cNvPicPr>
            <a:picLocks noChangeAspect="1"/>
          </p:cNvPicPr>
          <p:nvPr/>
        </p:nvPicPr>
        <p:blipFill rotWithShape="1">
          <a:blip r:embed="rId2"/>
          <a:srcRect l="5496" t="30525" r="38759" b="29425"/>
          <a:stretch/>
        </p:blipFill>
        <p:spPr>
          <a:xfrm>
            <a:off x="466928" y="1887164"/>
            <a:ext cx="10194588" cy="3891065"/>
          </a:xfrm>
          <a:prstGeom prst="rect">
            <a:avLst/>
          </a:prstGeom>
        </p:spPr>
      </p:pic>
      <p:sp>
        <p:nvSpPr>
          <p:cNvPr id="3" name="TextBox 2"/>
          <p:cNvSpPr txBox="1"/>
          <p:nvPr/>
        </p:nvSpPr>
        <p:spPr>
          <a:xfrm>
            <a:off x="655782" y="6206836"/>
            <a:ext cx="7629236" cy="369332"/>
          </a:xfrm>
          <a:prstGeom prst="rect">
            <a:avLst/>
          </a:prstGeom>
          <a:noFill/>
        </p:spPr>
        <p:txBody>
          <a:bodyPr wrap="square" rtlCol="0">
            <a:spAutoFit/>
          </a:bodyPr>
          <a:lstStyle/>
          <a:p>
            <a:r>
              <a:rPr lang="en-US" dirty="0"/>
              <a:t>https://www.gartner.com/newsroom/id/3876865</a:t>
            </a:r>
            <a:endParaRPr lang="ru-RU" dirty="0"/>
          </a:p>
        </p:txBody>
      </p:sp>
    </p:spTree>
    <p:extLst>
      <p:ext uri="{BB962C8B-B14F-4D97-AF65-F5344CB8AC3E}">
        <p14:creationId xmlns:p14="http://schemas.microsoft.com/office/powerpoint/2010/main" val="869635417"/>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How to build mobile application</a:t>
            </a:r>
            <a:endParaRPr lang="ru-RU" sz="4800" b="1" dirty="0">
              <a:solidFill>
                <a:schemeClr val="bg1"/>
              </a:solidFill>
              <a:effectLst>
                <a:outerShdw blurRad="38100" dist="38100" dir="2700000" algn="tl">
                  <a:srgbClr val="000000">
                    <a:alpha val="43137"/>
                  </a:srgbClr>
                </a:outerShdw>
              </a:effectLst>
            </a:endParaRPr>
          </a:p>
        </p:txBody>
      </p:sp>
      <p:pic>
        <p:nvPicPr>
          <p:cNvPr id="39" name="Рисунок 38"/>
          <p:cNvPicPr>
            <a:picLocks noChangeAspect="1"/>
          </p:cNvPicPr>
          <p:nvPr/>
        </p:nvPicPr>
        <p:blipFill rotWithShape="1">
          <a:blip r:embed="rId2"/>
          <a:srcRect l="24752" t="44007" r="10355" b="17757"/>
          <a:stretch/>
        </p:blipFill>
        <p:spPr>
          <a:xfrm>
            <a:off x="0" y="1555908"/>
            <a:ext cx="11929238" cy="4299625"/>
          </a:xfrm>
          <a:prstGeom prst="rect">
            <a:avLst/>
          </a:prstGeom>
        </p:spPr>
      </p:pic>
      <p:sp>
        <p:nvSpPr>
          <p:cNvPr id="40" name="Стрелка вправо 39"/>
          <p:cNvSpPr/>
          <p:nvPr/>
        </p:nvSpPr>
        <p:spPr>
          <a:xfrm>
            <a:off x="6264613" y="4766554"/>
            <a:ext cx="817123" cy="6614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5864263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Building process</a:t>
            </a:r>
            <a:endParaRPr lang="ru-RU" sz="4800" b="1" dirty="0">
              <a:solidFill>
                <a:schemeClr val="bg1"/>
              </a:solidFill>
              <a:effectLst>
                <a:outerShdw blurRad="38100" dist="38100" dir="2700000" algn="tl">
                  <a:srgbClr val="000000">
                    <a:alpha val="43137"/>
                  </a:srgbClr>
                </a:outerShdw>
              </a:effectLst>
            </a:endParaRPr>
          </a:p>
        </p:txBody>
      </p:sp>
      <p:sp>
        <p:nvSpPr>
          <p:cNvPr id="5" name="Rectangle 2"/>
          <p:cNvSpPr/>
          <p:nvPr/>
        </p:nvSpPr>
        <p:spPr>
          <a:xfrm>
            <a:off x="2104417" y="29718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Box 3"/>
          <p:cNvSpPr txBox="1">
            <a:spLocks noChangeArrowheads="1"/>
          </p:cNvSpPr>
          <p:nvPr/>
        </p:nvSpPr>
        <p:spPr bwMode="auto">
          <a:xfrm>
            <a:off x="2256817" y="2971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latin typeface="Calibri" panose="020F0502020204030204" pitchFamily="34" charset="0"/>
              </a:rPr>
              <a:t>Android Manifest</a:t>
            </a:r>
          </a:p>
        </p:txBody>
      </p:sp>
      <p:sp>
        <p:nvSpPr>
          <p:cNvPr id="7" name="Rectangle 4"/>
          <p:cNvSpPr/>
          <p:nvPr/>
        </p:nvSpPr>
        <p:spPr>
          <a:xfrm>
            <a:off x="2104417" y="40386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5"/>
          <p:cNvSpPr txBox="1">
            <a:spLocks noChangeArrowheads="1"/>
          </p:cNvSpPr>
          <p:nvPr/>
        </p:nvSpPr>
        <p:spPr bwMode="auto">
          <a:xfrm>
            <a:off x="2256817" y="4038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latin typeface="Calibri" panose="020F0502020204030204" pitchFamily="34" charset="0"/>
              </a:rPr>
              <a:t>Resource XML</a:t>
            </a:r>
          </a:p>
        </p:txBody>
      </p:sp>
      <p:sp>
        <p:nvSpPr>
          <p:cNvPr id="9" name="Rectangle 6"/>
          <p:cNvSpPr/>
          <p:nvPr/>
        </p:nvSpPr>
        <p:spPr>
          <a:xfrm>
            <a:off x="4085617" y="25908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7"/>
          <p:cNvSpPr txBox="1">
            <a:spLocks noChangeArrowheads="1"/>
          </p:cNvSpPr>
          <p:nvPr/>
        </p:nvSpPr>
        <p:spPr bwMode="auto">
          <a:xfrm>
            <a:off x="4238017" y="27432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latin typeface="Calibri" panose="020F0502020204030204" pitchFamily="34" charset="0"/>
              </a:rPr>
              <a:t>Java Source </a:t>
            </a:r>
          </a:p>
        </p:txBody>
      </p:sp>
      <p:sp>
        <p:nvSpPr>
          <p:cNvPr id="11" name="Rectangle 8"/>
          <p:cNvSpPr/>
          <p:nvPr/>
        </p:nvSpPr>
        <p:spPr>
          <a:xfrm>
            <a:off x="4085617" y="35814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9"/>
          <p:cNvSpPr txBox="1">
            <a:spLocks noChangeArrowheads="1"/>
          </p:cNvSpPr>
          <p:nvPr/>
        </p:nvSpPr>
        <p:spPr bwMode="auto">
          <a:xfrm>
            <a:off x="4238017" y="3581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dirty="0">
                <a:latin typeface="Calibri" panose="020F0502020204030204" pitchFamily="34" charset="0"/>
              </a:rPr>
              <a:t>Generated Class</a:t>
            </a:r>
          </a:p>
        </p:txBody>
      </p:sp>
      <p:sp>
        <p:nvSpPr>
          <p:cNvPr id="13" name="Rectangle 10"/>
          <p:cNvSpPr/>
          <p:nvPr/>
        </p:nvSpPr>
        <p:spPr>
          <a:xfrm>
            <a:off x="6066817" y="358140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extBox 11"/>
          <p:cNvSpPr txBox="1">
            <a:spLocks noChangeArrowheads="1"/>
          </p:cNvSpPr>
          <p:nvPr/>
        </p:nvSpPr>
        <p:spPr bwMode="auto">
          <a:xfrm>
            <a:off x="6066817" y="3581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Calibri" panose="020F0502020204030204" pitchFamily="34" charset="0"/>
              </a:rPr>
              <a:t>Java Compiler</a:t>
            </a:r>
          </a:p>
        </p:txBody>
      </p:sp>
      <p:cxnSp>
        <p:nvCxnSpPr>
          <p:cNvPr id="15" name="Elbow Connector 26"/>
          <p:cNvCxnSpPr>
            <a:stCxn id="5" idx="3"/>
            <a:endCxn id="11" idx="1"/>
          </p:cNvCxnSpPr>
          <p:nvPr/>
        </p:nvCxnSpPr>
        <p:spPr>
          <a:xfrm>
            <a:off x="3704617" y="3276600"/>
            <a:ext cx="381000" cy="609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6" name="Elbow Connector 33"/>
          <p:cNvCxnSpPr>
            <a:stCxn id="7" idx="3"/>
            <a:endCxn id="11" idx="1"/>
          </p:cNvCxnSpPr>
          <p:nvPr/>
        </p:nvCxnSpPr>
        <p:spPr>
          <a:xfrm flipV="1">
            <a:off x="3704617" y="3886200"/>
            <a:ext cx="381000" cy="4572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4085617" y="45720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TextBox 49"/>
          <p:cNvSpPr txBox="1">
            <a:spLocks noChangeArrowheads="1"/>
          </p:cNvSpPr>
          <p:nvPr/>
        </p:nvSpPr>
        <p:spPr bwMode="auto">
          <a:xfrm>
            <a:off x="4238017" y="45720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latin typeface="Calibri" panose="020F0502020204030204" pitchFamily="34" charset="0"/>
              </a:rPr>
              <a:t>Android Libraries</a:t>
            </a:r>
          </a:p>
        </p:txBody>
      </p:sp>
      <p:cxnSp>
        <p:nvCxnSpPr>
          <p:cNvPr id="19" name="Straight Connector 59"/>
          <p:cNvCxnSpPr>
            <a:stCxn id="11" idx="3"/>
            <a:endCxn id="14" idx="1"/>
          </p:cNvCxnSpPr>
          <p:nvPr/>
        </p:nvCxnSpPr>
        <p:spPr>
          <a:xfrm>
            <a:off x="5685817" y="3886200"/>
            <a:ext cx="381000" cy="19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Elbow Connector 62"/>
          <p:cNvCxnSpPr>
            <a:stCxn id="9" idx="3"/>
            <a:endCxn id="14" idx="1"/>
          </p:cNvCxnSpPr>
          <p:nvPr/>
        </p:nvCxnSpPr>
        <p:spPr>
          <a:xfrm>
            <a:off x="5685817" y="2895600"/>
            <a:ext cx="381000" cy="10096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Elbow Connector 66"/>
          <p:cNvCxnSpPr>
            <a:stCxn id="17" idx="3"/>
            <a:endCxn id="14" idx="1"/>
          </p:cNvCxnSpPr>
          <p:nvPr/>
        </p:nvCxnSpPr>
        <p:spPr>
          <a:xfrm flipV="1">
            <a:off x="5685817" y="3905250"/>
            <a:ext cx="381000" cy="9715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2" name="Rectangle 69"/>
          <p:cNvSpPr/>
          <p:nvPr/>
        </p:nvSpPr>
        <p:spPr>
          <a:xfrm>
            <a:off x="7667017" y="358140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TextBox 70"/>
          <p:cNvSpPr txBox="1">
            <a:spLocks noChangeArrowheads="1"/>
          </p:cNvSpPr>
          <p:nvPr/>
        </p:nvSpPr>
        <p:spPr bwMode="auto">
          <a:xfrm>
            <a:off x="7667017" y="3581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Calibri" panose="020F0502020204030204" pitchFamily="34" charset="0"/>
              </a:rPr>
              <a:t>.dex</a:t>
            </a:r>
          </a:p>
          <a:p>
            <a:pPr algn="ctr" eaLnBrk="1" hangingPunct="1"/>
            <a:r>
              <a:rPr lang="en-US" altLang="ru-RU">
                <a:latin typeface="Calibri" panose="020F0502020204030204" pitchFamily="34" charset="0"/>
              </a:rPr>
              <a:t>File</a:t>
            </a:r>
          </a:p>
        </p:txBody>
      </p:sp>
      <p:cxnSp>
        <p:nvCxnSpPr>
          <p:cNvPr id="24" name="Straight Connector 72"/>
          <p:cNvCxnSpPr>
            <a:stCxn id="14" idx="3"/>
            <a:endCxn id="23" idx="1"/>
          </p:cNvCxnSpPr>
          <p:nvPr/>
        </p:nvCxnSpPr>
        <p:spPr>
          <a:xfrm>
            <a:off x="7362217" y="3905250"/>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73"/>
          <p:cNvSpPr/>
          <p:nvPr/>
        </p:nvSpPr>
        <p:spPr>
          <a:xfrm>
            <a:off x="9038617" y="358140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TextBox 74"/>
          <p:cNvSpPr txBox="1">
            <a:spLocks noChangeArrowheads="1"/>
          </p:cNvSpPr>
          <p:nvPr/>
        </p:nvSpPr>
        <p:spPr bwMode="auto">
          <a:xfrm>
            <a:off x="9038617" y="3581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Calibri" panose="020F0502020204030204" pitchFamily="34" charset="0"/>
              </a:rPr>
              <a:t>Dalvik</a:t>
            </a:r>
          </a:p>
          <a:p>
            <a:pPr algn="ctr" eaLnBrk="1" hangingPunct="1"/>
            <a:r>
              <a:rPr lang="en-US" altLang="ru-RU">
                <a:latin typeface="Calibri" panose="020F0502020204030204" pitchFamily="34" charset="0"/>
              </a:rPr>
              <a:t>VM</a:t>
            </a:r>
          </a:p>
        </p:txBody>
      </p:sp>
    </p:spTree>
    <p:extLst>
      <p:ext uri="{BB962C8B-B14F-4D97-AF65-F5344CB8AC3E}">
        <p14:creationId xmlns:p14="http://schemas.microsoft.com/office/powerpoint/2010/main" val="4165777907"/>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Building process</a:t>
            </a:r>
            <a:endParaRPr lang="ru-RU" sz="4800" b="1" dirty="0">
              <a:solidFill>
                <a:schemeClr val="bg1"/>
              </a:solidFill>
              <a:effectLst>
                <a:outerShdw blurRad="38100" dist="38100" dir="2700000" algn="tl">
                  <a:srgbClr val="000000">
                    <a:alpha val="43137"/>
                  </a:srgbClr>
                </a:outerShdw>
              </a:effectLst>
            </a:endParaRPr>
          </a:p>
        </p:txBody>
      </p:sp>
      <p:pic>
        <p:nvPicPr>
          <p:cNvPr id="27"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2" b="41003"/>
          <a:stretch/>
        </p:blipFill>
        <p:spPr bwMode="auto">
          <a:xfrm>
            <a:off x="1094902" y="1644073"/>
            <a:ext cx="5344746" cy="51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959"/>
          <a:stretch/>
        </p:blipFill>
        <p:spPr bwMode="auto">
          <a:xfrm>
            <a:off x="6174307" y="2466108"/>
            <a:ext cx="5344746" cy="369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71302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29" name="Rectangle 3"/>
          <p:cNvSpPr txBox="1">
            <a:spLocks noChangeArrowheads="1"/>
          </p:cNvSpPr>
          <p:nvPr/>
        </p:nvSpPr>
        <p:spPr bwMode="auto">
          <a:xfrm>
            <a:off x="876300" y="1717675"/>
            <a:ext cx="8636000"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US" altLang="ru-RU" dirty="0" smtClean="0"/>
              <a:t>Activity</a:t>
            </a:r>
          </a:p>
          <a:p>
            <a:pPr eaLnBrk="1" hangingPunct="1"/>
            <a:r>
              <a:rPr lang="en-US" altLang="ru-RU" dirty="0" smtClean="0"/>
              <a:t>Intent</a:t>
            </a:r>
          </a:p>
          <a:p>
            <a:pPr eaLnBrk="1" hangingPunct="1"/>
            <a:r>
              <a:rPr lang="en-US" altLang="ru-RU" dirty="0" smtClean="0"/>
              <a:t>Service</a:t>
            </a:r>
          </a:p>
          <a:p>
            <a:pPr eaLnBrk="1" hangingPunct="1"/>
            <a:r>
              <a:rPr lang="en-US" altLang="ru-RU" dirty="0" smtClean="0"/>
              <a:t>Content Provider</a:t>
            </a:r>
          </a:p>
          <a:p>
            <a:pPr eaLnBrk="1" hangingPunct="1"/>
            <a:r>
              <a:rPr lang="en-US" altLang="ru-RU" dirty="0" smtClean="0"/>
              <a:t>Broadcast Receiver</a:t>
            </a:r>
          </a:p>
          <a:p>
            <a:pPr eaLnBrk="1" hangingPunct="1"/>
            <a:r>
              <a:rPr lang="en-US" altLang="ru-RU" dirty="0" smtClean="0"/>
              <a:t>Fragments</a:t>
            </a:r>
          </a:p>
          <a:p>
            <a:pPr eaLnBrk="1" hangingPunct="1"/>
            <a:r>
              <a:rPr lang="en-US" altLang="ru-RU" dirty="0" smtClean="0"/>
              <a:t>Manifest</a:t>
            </a:r>
          </a:p>
          <a:p>
            <a:pPr eaLnBrk="1" hangingPunct="1"/>
            <a:r>
              <a:rPr lang="en-US" altLang="ru-RU" dirty="0" smtClean="0"/>
              <a:t>Resources</a:t>
            </a:r>
          </a:p>
          <a:p>
            <a:pPr lvl="1" eaLnBrk="1" hangingPunct="1"/>
            <a:r>
              <a:rPr lang="en-US" altLang="ru-RU" dirty="0" smtClean="0"/>
              <a:t>Icons</a:t>
            </a:r>
          </a:p>
          <a:p>
            <a:pPr lvl="1" eaLnBrk="1" hangingPunct="1"/>
            <a:r>
              <a:rPr lang="en-US" altLang="ru-RU" dirty="0" smtClean="0"/>
              <a:t>Sounds</a:t>
            </a:r>
          </a:p>
          <a:p>
            <a:pPr lvl="1" eaLnBrk="1" hangingPunct="1"/>
            <a:r>
              <a:rPr lang="en-US" altLang="ru-RU" dirty="0" smtClean="0"/>
              <a:t>Pictures</a:t>
            </a:r>
          </a:p>
          <a:p>
            <a:pPr lvl="1" eaLnBrk="1" hangingPunct="1"/>
            <a:r>
              <a:rPr lang="en-US" altLang="ru-RU" dirty="0" smtClean="0"/>
              <a:t>Strings</a:t>
            </a:r>
          </a:p>
          <a:p>
            <a:pPr lvl="1" eaLnBrk="1" hangingPunct="1"/>
            <a:r>
              <a:rPr lang="en-US" altLang="ru-RU" dirty="0" smtClean="0"/>
              <a:t>Layouts</a:t>
            </a:r>
          </a:p>
          <a:p>
            <a:pPr lvl="1" eaLnBrk="1" hangingPunct="1"/>
            <a:r>
              <a:rPr lang="en-US" altLang="ru-RU" dirty="0" smtClean="0"/>
              <a:t>…..</a:t>
            </a:r>
          </a:p>
          <a:p>
            <a:pPr lvl="1" eaLnBrk="1" hangingPunct="1"/>
            <a:endParaRPr lang="en-US" altLang="ru-RU" dirty="0" smtClean="0"/>
          </a:p>
        </p:txBody>
      </p:sp>
    </p:spTree>
    <p:extLst>
      <p:ext uri="{BB962C8B-B14F-4D97-AF65-F5344CB8AC3E}">
        <p14:creationId xmlns:p14="http://schemas.microsoft.com/office/powerpoint/2010/main" val="356941308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0" name="Rectangle 3"/>
          <p:cNvSpPr txBox="1">
            <a:spLocks noChangeArrowheads="1"/>
          </p:cNvSpPr>
          <p:nvPr/>
        </p:nvSpPr>
        <p:spPr bwMode="auto">
          <a:xfrm>
            <a:off x="1441450" y="2593975"/>
            <a:ext cx="86360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US" altLang="ru-RU" sz="3200" dirty="0" smtClean="0"/>
              <a:t>Typically correspond to one UI screen</a:t>
            </a:r>
          </a:p>
          <a:p>
            <a:pPr eaLnBrk="1" hangingPunct="1"/>
            <a:r>
              <a:rPr lang="en-US" altLang="ru-RU" sz="3200" dirty="0" smtClean="0"/>
              <a:t>But, they can:</a:t>
            </a:r>
          </a:p>
          <a:p>
            <a:pPr lvl="1" eaLnBrk="1" hangingPunct="1"/>
            <a:r>
              <a:rPr lang="en-US" altLang="ru-RU" sz="2800" dirty="0" smtClean="0"/>
              <a:t>Be faceless</a:t>
            </a:r>
          </a:p>
          <a:p>
            <a:pPr lvl="1" eaLnBrk="1" hangingPunct="1"/>
            <a:r>
              <a:rPr lang="en-US" altLang="ru-RU" sz="2800" dirty="0" smtClean="0"/>
              <a:t>Be in a floating window</a:t>
            </a:r>
          </a:p>
          <a:p>
            <a:pPr lvl="1" eaLnBrk="1" hangingPunct="1"/>
            <a:r>
              <a:rPr lang="en-US" altLang="ru-RU" sz="2800" dirty="0" smtClean="0"/>
              <a:t>Return a value</a:t>
            </a:r>
          </a:p>
        </p:txBody>
      </p:sp>
      <p:sp>
        <p:nvSpPr>
          <p:cNvPr id="31" name="Rectangle 3"/>
          <p:cNvSpPr txBox="1">
            <a:spLocks noChangeArrowheads="1"/>
          </p:cNvSpPr>
          <p:nvPr/>
        </p:nvSpPr>
        <p:spPr bwMode="auto">
          <a:xfrm>
            <a:off x="1441450" y="1704975"/>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smtClean="0">
                <a:effectLst>
                  <a:outerShdw blurRad="38100" dist="38100" dir="2700000" algn="tl">
                    <a:srgbClr val="000000">
                      <a:alpha val="43137"/>
                    </a:srgbClr>
                  </a:outerShdw>
                </a:effectLst>
              </a:rPr>
              <a:t>Activity</a:t>
            </a:r>
            <a:endParaRPr lang="en-US" altLang="ru-RU" sz="28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50336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1" name="Rectangle 3"/>
          <p:cNvSpPr txBox="1">
            <a:spLocks noChangeArrowheads="1"/>
          </p:cNvSpPr>
          <p:nvPr/>
        </p:nvSpPr>
        <p:spPr bwMode="auto">
          <a:xfrm>
            <a:off x="1657350" y="1695450"/>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smtClean="0">
                <a:effectLst>
                  <a:outerShdw blurRad="38100" dist="38100" dir="2700000" algn="tl">
                    <a:srgbClr val="000000">
                      <a:alpha val="43137"/>
                    </a:srgbClr>
                  </a:outerShdw>
                </a:effectLst>
              </a:rPr>
              <a:t>Intent</a:t>
            </a:r>
            <a:endParaRPr lang="en-US" altLang="ru-RU" sz="2800" b="1" dirty="0" smtClean="0">
              <a:effectLst>
                <a:outerShdw blurRad="38100" dist="38100" dir="2700000" algn="tl">
                  <a:srgbClr val="000000">
                    <a:alpha val="43137"/>
                  </a:srgbClr>
                </a:outerShdw>
              </a:effectLst>
            </a:endParaRPr>
          </a:p>
        </p:txBody>
      </p:sp>
      <p:sp>
        <p:nvSpPr>
          <p:cNvPr id="33" name="Rectangle 3"/>
          <p:cNvSpPr txBox="1">
            <a:spLocks noChangeArrowheads="1"/>
          </p:cNvSpPr>
          <p:nvPr/>
        </p:nvSpPr>
        <p:spPr bwMode="auto">
          <a:xfrm>
            <a:off x="977900" y="2505075"/>
            <a:ext cx="93154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rPr>
              <a:t>Think of Intents as a verb and object; a description of what you want done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ru-RU" sz="2800" b="0" i="0" u="none" strike="noStrike" kern="0" cap="none" spc="0" normalizeH="0" baseline="0" noProof="0" dirty="0" smtClean="0">
                <a:ln>
                  <a:noFill/>
                </a:ln>
                <a:solidFill>
                  <a:srgbClr val="000000"/>
                </a:solidFill>
                <a:effectLst/>
                <a:uLnTx/>
                <a:uFillTx/>
              </a:rPr>
              <a:t>E.g. VIEW, CALL, PLAY etc..</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rPr>
              <a:t>System matches Intent with Activity that can best provide the service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rPr>
              <a:t>Intent</a:t>
            </a:r>
            <a:r>
              <a:rPr kumimoji="0" lang="en-US" altLang="ru-RU" sz="3200" b="0" i="0" u="none" strike="noStrike" kern="0" cap="none" spc="0" normalizeH="0" noProof="0" dirty="0" smtClean="0">
                <a:ln>
                  <a:noFill/>
                </a:ln>
                <a:solidFill>
                  <a:srgbClr val="000000"/>
                </a:solidFill>
                <a:effectLst/>
                <a:uLnTx/>
                <a:uFillTx/>
              </a:rPr>
              <a:t> can start other Activity or Service and transmit data</a:t>
            </a:r>
            <a:endParaRPr kumimoji="0" lang="en-US" altLang="ru-RU" sz="3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657243510"/>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1" name="Rectangle 3"/>
          <p:cNvSpPr txBox="1">
            <a:spLocks noChangeArrowheads="1"/>
          </p:cNvSpPr>
          <p:nvPr/>
        </p:nvSpPr>
        <p:spPr bwMode="auto">
          <a:xfrm>
            <a:off x="1657350" y="1555908"/>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smtClean="0">
                <a:effectLst>
                  <a:outerShdw blurRad="38100" dist="38100" dir="2700000" algn="tl">
                    <a:srgbClr val="000000">
                      <a:alpha val="43137"/>
                    </a:srgbClr>
                  </a:outerShdw>
                </a:effectLst>
              </a:rPr>
              <a:t>Intent</a:t>
            </a:r>
            <a:endParaRPr lang="en-US" altLang="ru-RU" sz="2800" b="1" dirty="0" smtClean="0">
              <a:effectLst>
                <a:outerShdw blurRad="38100" dist="38100" dir="2700000" algn="tl">
                  <a:srgbClr val="000000">
                    <a:alpha val="43137"/>
                  </a:srgbClr>
                </a:outerShdw>
              </a:effectLst>
            </a:endParaRPr>
          </a:p>
        </p:txBody>
      </p:sp>
      <p:pic>
        <p:nvPicPr>
          <p:cNvPr id="5" name="Picture 41"/>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491663" y="3019425"/>
            <a:ext cx="1990725" cy="1174750"/>
          </a:xfrm>
          <a:noFill/>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3870325"/>
            <a:ext cx="149701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338138" y="3997325"/>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GMail</a:t>
            </a: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2828925"/>
            <a:ext cx="149701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338138" y="2949575"/>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Contacts</a:t>
            </a:r>
          </a:p>
        </p:txBody>
      </p:sp>
      <p:pic>
        <p:nvPicPr>
          <p:cNvPr id="1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1778000"/>
            <a:ext cx="18796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338138" y="1903413"/>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Home</a:t>
            </a:r>
          </a:p>
        </p:txBody>
      </p:sp>
      <p:sp>
        <p:nvSpPr>
          <p:cNvPr id="12" name="Text Box 13"/>
          <p:cNvSpPr txBox="1">
            <a:spLocks noChangeArrowheads="1"/>
          </p:cNvSpPr>
          <p:nvPr/>
        </p:nvSpPr>
        <p:spPr bwMode="auto">
          <a:xfrm>
            <a:off x="338138" y="6124575"/>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Blogger</a:t>
            </a:r>
          </a:p>
        </p:txBody>
      </p:sp>
      <p:pic>
        <p:nvPicPr>
          <p:cNvPr id="1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1876425"/>
            <a:ext cx="6937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5900" y="2870200"/>
            <a:ext cx="693738"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4919663"/>
            <a:ext cx="149701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6"/>
          <p:cNvSpPr txBox="1">
            <a:spLocks noChangeArrowheads="1"/>
          </p:cNvSpPr>
          <p:nvPr/>
        </p:nvSpPr>
        <p:spPr bwMode="auto">
          <a:xfrm>
            <a:off x="338138" y="5045075"/>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Chat</a:t>
            </a:r>
          </a:p>
        </p:txBody>
      </p:sp>
      <p:pic>
        <p:nvPicPr>
          <p:cNvPr id="17"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0" y="3200400"/>
            <a:ext cx="2895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33"/>
          <p:cNvSpPr txBox="1">
            <a:spLocks noChangeArrowheads="1"/>
          </p:cNvSpPr>
          <p:nvPr/>
        </p:nvSpPr>
        <p:spPr bwMode="auto">
          <a:xfrm>
            <a:off x="2571750" y="3489325"/>
            <a:ext cx="1852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2600">
                <a:solidFill>
                  <a:srgbClr val="000000"/>
                </a:solidFill>
                <a:latin typeface="Arial" panose="020B0604020202020204" pitchFamily="34" charset="0"/>
                <a:cs typeface="Arial" panose="020B0604020202020204" pitchFamily="34" charset="0"/>
              </a:rPr>
              <a:t>“Pick photo”</a:t>
            </a:r>
          </a:p>
        </p:txBody>
      </p:sp>
      <p:pic>
        <p:nvPicPr>
          <p:cNvPr id="19"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0238" y="1876425"/>
            <a:ext cx="2551112"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35"/>
          <p:cNvSpPr txBox="1">
            <a:spLocks noChangeArrowheads="1"/>
          </p:cNvSpPr>
          <p:nvPr/>
        </p:nvSpPr>
        <p:spPr bwMode="auto">
          <a:xfrm>
            <a:off x="9869488" y="3165475"/>
            <a:ext cx="13858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Picasa</a:t>
            </a:r>
          </a:p>
        </p:txBody>
      </p:sp>
      <p:pic>
        <p:nvPicPr>
          <p:cNvPr id="21"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675" y="5926138"/>
            <a:ext cx="1881188"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39"/>
          <p:cNvSpPr txBox="1">
            <a:spLocks noChangeArrowheads="1"/>
          </p:cNvSpPr>
          <p:nvPr/>
        </p:nvSpPr>
        <p:spPr bwMode="auto">
          <a:xfrm>
            <a:off x="406400" y="6046788"/>
            <a:ext cx="13335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Blogger</a:t>
            </a:r>
          </a:p>
        </p:txBody>
      </p:sp>
      <p:sp>
        <p:nvSpPr>
          <p:cNvPr id="23" name="Text Box 43"/>
          <p:cNvSpPr txBox="1">
            <a:spLocks noChangeArrowheads="1"/>
          </p:cNvSpPr>
          <p:nvPr/>
        </p:nvSpPr>
        <p:spPr bwMode="auto">
          <a:xfrm>
            <a:off x="9491663" y="2162175"/>
            <a:ext cx="1384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16000" eaLnBrk="0" hangingPunct="0">
              <a:defRPr sz="2400">
                <a:solidFill>
                  <a:schemeClr val="tx1"/>
                </a:solidFill>
                <a:latin typeface="Times New Roman" panose="02020603050405020304" pitchFamily="18" charset="0"/>
              </a:defRPr>
            </a:lvl1pPr>
            <a:lvl2pPr marL="742950" indent="-285750" defTabSz="1016000" eaLnBrk="0" hangingPunct="0">
              <a:defRPr sz="2400">
                <a:solidFill>
                  <a:schemeClr val="tx1"/>
                </a:solidFill>
                <a:latin typeface="Times New Roman" panose="02020603050405020304" pitchFamily="18" charset="0"/>
              </a:defRPr>
            </a:lvl2pPr>
            <a:lvl3pPr marL="1143000" indent="-228600" defTabSz="1016000" eaLnBrk="0" hangingPunct="0">
              <a:defRPr sz="2400">
                <a:solidFill>
                  <a:schemeClr val="tx1"/>
                </a:solidFill>
                <a:latin typeface="Times New Roman" panose="02020603050405020304" pitchFamily="18" charset="0"/>
              </a:defRPr>
            </a:lvl3pPr>
            <a:lvl4pPr marL="1600200" indent="-228600" defTabSz="1016000" eaLnBrk="0" hangingPunct="0">
              <a:defRPr sz="2400">
                <a:solidFill>
                  <a:schemeClr val="tx1"/>
                </a:solidFill>
                <a:latin typeface="Times New Roman" panose="02020603050405020304" pitchFamily="18" charset="0"/>
              </a:defRPr>
            </a:lvl4pPr>
            <a:lvl5pPr marL="2057400" indent="-228600" defTabSz="1016000" eaLnBrk="0" hangingPunct="0">
              <a:defRPr sz="2400">
                <a:solidFill>
                  <a:schemeClr val="tx1"/>
                </a:solidFill>
                <a:latin typeface="Times New Roman" panose="02020603050405020304" pitchFamily="18" charset="0"/>
              </a:defRPr>
            </a:lvl5pPr>
            <a:lvl6pPr marL="2514600" indent="-228600" defTabSz="1016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6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6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6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95000"/>
              </a:lnSpc>
            </a:pPr>
            <a:r>
              <a:rPr lang="en-US" altLang="ru-RU" sz="1900">
                <a:solidFill>
                  <a:srgbClr val="FFFFFF"/>
                </a:solidFill>
                <a:latin typeface="Arial" panose="020B0604020202020204" pitchFamily="34" charset="0"/>
                <a:cs typeface="Arial" panose="020B0604020202020204" pitchFamily="34" charset="0"/>
              </a:rPr>
              <a:t>Photo Gallery</a:t>
            </a:r>
          </a:p>
        </p:txBody>
      </p:sp>
    </p:spTree>
    <p:extLst>
      <p:ext uri="{BB962C8B-B14F-4D97-AF65-F5344CB8AC3E}">
        <p14:creationId xmlns:p14="http://schemas.microsoft.com/office/powerpoint/2010/main" val="28365121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6" grpId="0"/>
      <p:bldP spid="18" grpId="0"/>
      <p:bldP spid="20" grpId="0"/>
      <p:bldP spid="22" grpId="0"/>
      <p:bldP spid="23" grpId="0"/>
      <p:bldP spid="2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1" name="Rectangle 3"/>
          <p:cNvSpPr txBox="1">
            <a:spLocks noChangeArrowheads="1"/>
          </p:cNvSpPr>
          <p:nvPr/>
        </p:nvSpPr>
        <p:spPr bwMode="auto">
          <a:xfrm>
            <a:off x="1657350" y="1695450"/>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a:effectLst>
                  <a:outerShdw blurRad="38100" dist="38100" dir="2700000" algn="tl">
                    <a:srgbClr val="000000">
                      <a:alpha val="43137"/>
                    </a:srgbClr>
                  </a:outerShdw>
                </a:effectLst>
              </a:rPr>
              <a:t>Services</a:t>
            </a:r>
            <a:endParaRPr lang="en-US" altLang="ru-RU" sz="2800" b="1" dirty="0" smtClean="0">
              <a:effectLst>
                <a:outerShdw blurRad="38100" dist="38100" dir="2700000" algn="tl">
                  <a:srgbClr val="000000">
                    <a:alpha val="43137"/>
                  </a:srgbClr>
                </a:outerShdw>
              </a:effectLst>
            </a:endParaRPr>
          </a:p>
        </p:txBody>
      </p:sp>
      <p:sp>
        <p:nvSpPr>
          <p:cNvPr id="35" name="Rectangle 3"/>
          <p:cNvSpPr txBox="1">
            <a:spLocks noChangeArrowheads="1"/>
          </p:cNvSpPr>
          <p:nvPr/>
        </p:nvSpPr>
        <p:spPr bwMode="auto">
          <a:xfrm>
            <a:off x="762000" y="2200275"/>
            <a:ext cx="8636000"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smtClean="0">
                <a:ln>
                  <a:noFill/>
                </a:ln>
                <a:solidFill>
                  <a:srgbClr val="000000"/>
                </a:solidFill>
                <a:effectLst/>
                <a:uLnTx/>
                <a:uFillTx/>
              </a:rPr>
              <a:t>Faceless components that run in the background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ru-RU" sz="2800" b="0" i="0" u="none" strike="noStrike" kern="0" cap="none" spc="0" normalizeH="0" baseline="0" noProof="0" smtClean="0">
                <a:ln>
                  <a:noFill/>
                </a:ln>
                <a:solidFill>
                  <a:srgbClr val="000000"/>
                </a:solidFill>
                <a:effectLst/>
                <a:uLnTx/>
                <a:uFillTx/>
              </a:rPr>
              <a:t>E.g. music player, network download etc…</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altLang="ru-RU" sz="3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3832077906"/>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1" name="Rectangle 3"/>
          <p:cNvSpPr txBox="1">
            <a:spLocks noChangeArrowheads="1"/>
          </p:cNvSpPr>
          <p:nvPr/>
        </p:nvSpPr>
        <p:spPr bwMode="auto">
          <a:xfrm>
            <a:off x="1657350" y="1695450"/>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err="1">
                <a:effectLst>
                  <a:outerShdw blurRad="38100" dist="38100" dir="2700000" algn="tl">
                    <a:srgbClr val="000000">
                      <a:alpha val="43137"/>
                    </a:srgbClr>
                  </a:outerShdw>
                </a:effectLst>
              </a:rPr>
              <a:t>ContentProviders</a:t>
            </a:r>
            <a:endParaRPr lang="en-US" altLang="ru-RU" sz="2800" b="1" dirty="0" smtClean="0">
              <a:effectLst>
                <a:outerShdw blurRad="38100" dist="38100" dir="2700000" algn="tl">
                  <a:srgbClr val="000000">
                    <a:alpha val="43137"/>
                  </a:srgbClr>
                </a:outerShdw>
              </a:effectLst>
            </a:endParaRPr>
          </a:p>
        </p:txBody>
      </p:sp>
      <p:sp>
        <p:nvSpPr>
          <p:cNvPr id="37" name="Rectangle 3"/>
          <p:cNvSpPr txBox="1">
            <a:spLocks noChangeArrowheads="1"/>
          </p:cNvSpPr>
          <p:nvPr/>
        </p:nvSpPr>
        <p:spPr bwMode="auto">
          <a:xfrm>
            <a:off x="762000" y="2200275"/>
            <a:ext cx="8636000"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smtClean="0">
                <a:ln>
                  <a:noFill/>
                </a:ln>
                <a:solidFill>
                  <a:srgbClr val="000000"/>
                </a:solidFill>
                <a:effectLst/>
                <a:uLnTx/>
                <a:uFillTx/>
              </a:rPr>
              <a:t>Enables sharing of data across applications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ru-RU" sz="2800" b="0" i="0" u="none" strike="noStrike" kern="0" cap="none" spc="0" normalizeH="0" baseline="0" noProof="0" smtClean="0">
                <a:ln>
                  <a:noFill/>
                </a:ln>
                <a:solidFill>
                  <a:srgbClr val="000000"/>
                </a:solidFill>
                <a:effectLst/>
                <a:uLnTx/>
                <a:uFillTx/>
              </a:rPr>
              <a:t>E.g. address book, photo gallery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smtClean="0">
                <a:ln>
                  <a:noFill/>
                </a:ln>
                <a:solidFill>
                  <a:srgbClr val="000000"/>
                </a:solidFill>
                <a:effectLst/>
                <a:uLnTx/>
                <a:uFillTx/>
              </a:rPr>
              <a:t>Provides uniform APIs for: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ru-RU" sz="2800" b="0" i="0" u="none" strike="noStrike" kern="0" cap="none" spc="0" normalizeH="0" baseline="0" noProof="0" smtClean="0">
                <a:ln>
                  <a:noFill/>
                </a:ln>
                <a:solidFill>
                  <a:srgbClr val="000000"/>
                </a:solidFill>
                <a:effectLst/>
                <a:uLnTx/>
                <a:uFillTx/>
              </a:rPr>
              <a:t>querying</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ru-RU" sz="2800" b="0" i="0" u="none" strike="noStrike" kern="0" cap="none" spc="0" normalizeH="0" baseline="0" noProof="0" smtClean="0">
                <a:ln>
                  <a:noFill/>
                </a:ln>
                <a:solidFill>
                  <a:srgbClr val="000000"/>
                </a:solidFill>
                <a:effectLst/>
                <a:uLnTx/>
                <a:uFillTx/>
              </a:rPr>
              <a:t>delete, update and insert.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smtClean="0">
                <a:ln>
                  <a:noFill/>
                </a:ln>
                <a:solidFill>
                  <a:srgbClr val="000000"/>
                </a:solidFill>
                <a:effectLst/>
                <a:uLnTx/>
                <a:uFillTx/>
              </a:rPr>
              <a:t>Content is represented by URI and MIME type</a:t>
            </a:r>
            <a:endParaRPr kumimoji="0" lang="en-US" altLang="ru-RU" sz="3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90366426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Application Building Blocks</a:t>
            </a:r>
            <a:endParaRPr lang="ru-RU" sz="4800" b="1" dirty="0">
              <a:solidFill>
                <a:schemeClr val="bg1"/>
              </a:solidFill>
              <a:effectLst>
                <a:outerShdw blurRad="38100" dist="38100" dir="2700000" algn="tl">
                  <a:srgbClr val="000000">
                    <a:alpha val="43137"/>
                  </a:srgbClr>
                </a:outerShdw>
              </a:effectLst>
            </a:endParaRPr>
          </a:p>
        </p:txBody>
      </p:sp>
      <p:sp>
        <p:nvSpPr>
          <p:cNvPr id="31" name="Rectangle 3"/>
          <p:cNvSpPr txBox="1">
            <a:spLocks noChangeArrowheads="1"/>
          </p:cNvSpPr>
          <p:nvPr/>
        </p:nvSpPr>
        <p:spPr bwMode="auto">
          <a:xfrm>
            <a:off x="1657350" y="1695450"/>
            <a:ext cx="8636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None/>
            </a:pPr>
            <a:r>
              <a:rPr lang="en-US" altLang="ru-RU" sz="3200" b="1" dirty="0" err="1" smtClean="0">
                <a:effectLst>
                  <a:outerShdw blurRad="38100" dist="38100" dir="2700000" algn="tl">
                    <a:srgbClr val="000000">
                      <a:alpha val="43137"/>
                    </a:srgbClr>
                  </a:outerShdw>
                </a:effectLst>
              </a:rPr>
              <a:t>BroadcastReceivers</a:t>
            </a:r>
            <a:endParaRPr lang="en-US" altLang="ru-RU" sz="2800" b="1" dirty="0" smtClean="0">
              <a:effectLst>
                <a:outerShdw blurRad="38100" dist="38100" dir="2700000" algn="tl">
                  <a:srgbClr val="000000">
                    <a:alpha val="43137"/>
                  </a:srgbClr>
                </a:outerShdw>
              </a:effectLst>
            </a:endParaRPr>
          </a:p>
        </p:txBody>
      </p:sp>
      <p:sp>
        <p:nvSpPr>
          <p:cNvPr id="41" name="Rectangle 3"/>
          <p:cNvSpPr txBox="1">
            <a:spLocks noChangeArrowheads="1"/>
          </p:cNvSpPr>
          <p:nvPr/>
        </p:nvSpPr>
        <p:spPr bwMode="auto">
          <a:xfrm>
            <a:off x="762000" y="2606675"/>
            <a:ext cx="101854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599" tIns="50799" rIns="101599" bIns="50799"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ea typeface="+mn-ea"/>
                <a:cs typeface="+mn-cs"/>
              </a:rPr>
              <a:t>Components that respond to broadcast ‘Intents’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ea typeface="+mn-ea"/>
                <a:cs typeface="+mn-cs"/>
              </a:rPr>
              <a:t>Way to respond to external notification or alarms </a:t>
            </a:r>
          </a:p>
          <a:p>
            <a:pPr marL="0" marR="0" lvl="0" indent="0" algn="l" defTabSz="914400" rtl="0" eaLnBrk="1" fontAlgn="base" latinLnBrk="0" hangingPunct="1">
              <a:lnSpc>
                <a:spcPct val="100000"/>
              </a:lnSpc>
              <a:spcBef>
                <a:spcPct val="20000"/>
              </a:spcBef>
              <a:spcAft>
                <a:spcPct val="0"/>
              </a:spcAft>
              <a:buClrTx/>
              <a:buSzTx/>
              <a:buNone/>
              <a:tabLst/>
              <a:defRPr/>
            </a:pPr>
            <a:r>
              <a:rPr lang="en-US" altLang="ru-RU" kern="0" dirty="0">
                <a:solidFill>
                  <a:srgbClr val="000000"/>
                </a:solidFill>
              </a:rPr>
              <a:t> </a:t>
            </a:r>
            <a:r>
              <a:rPr lang="en-US" altLang="ru-RU" kern="0" dirty="0" smtClean="0">
                <a:solidFill>
                  <a:srgbClr val="000000"/>
                </a:solidFill>
              </a:rPr>
              <a:t>   (for ex., </a:t>
            </a:r>
            <a:r>
              <a:rPr kumimoji="0" lang="en-US" altLang="ru-RU" sz="3200" b="0" i="0" u="none" strike="noStrike" kern="0" cap="none" spc="0" normalizeH="0" baseline="0" noProof="0" dirty="0" smtClean="0">
                <a:ln>
                  <a:noFill/>
                </a:ln>
                <a:solidFill>
                  <a:srgbClr val="000000"/>
                </a:solidFill>
                <a:effectLst/>
                <a:uLnTx/>
                <a:uFillTx/>
                <a:ea typeface="+mn-ea"/>
                <a:cs typeface="+mn-cs"/>
              </a:rPr>
              <a:t>Battery is low)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ru-RU" sz="3200" b="0" i="0" u="none" strike="noStrike" kern="0" cap="none" spc="0" normalizeH="0" baseline="0" noProof="0" dirty="0" smtClean="0">
                <a:ln>
                  <a:noFill/>
                </a:ln>
                <a:solidFill>
                  <a:srgbClr val="000000"/>
                </a:solidFill>
                <a:effectLst/>
                <a:uLnTx/>
                <a:uFillTx/>
                <a:ea typeface="+mn-ea"/>
                <a:cs typeface="+mn-cs"/>
              </a:rPr>
              <a:t>Apps can invent and broadcast their own Intent</a:t>
            </a:r>
          </a:p>
        </p:txBody>
      </p:sp>
    </p:spTree>
    <p:extLst>
      <p:ext uri="{BB962C8B-B14F-4D97-AF65-F5344CB8AC3E}">
        <p14:creationId xmlns:p14="http://schemas.microsoft.com/office/powerpoint/2010/main" val="4142153067"/>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Why Android</a:t>
            </a:r>
            <a:r>
              <a:rPr lang="en-US" sz="4800" b="1" dirty="0" smtClean="0">
                <a:solidFill>
                  <a:schemeClr val="bg1"/>
                </a:solidFill>
                <a:effectLst>
                  <a:outerShdw blurRad="38100" dist="38100" dir="2700000" algn="tl">
                    <a:srgbClr val="000000">
                      <a:alpha val="43137"/>
                    </a:srgbClr>
                  </a:outerShdw>
                </a:effectLst>
              </a:rPr>
              <a:t>?</a:t>
            </a:r>
            <a:endParaRPr lang="ru-RU" sz="2800" b="1"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655782" y="6206836"/>
            <a:ext cx="9636082" cy="369332"/>
          </a:xfrm>
          <a:prstGeom prst="rect">
            <a:avLst/>
          </a:prstGeom>
          <a:noFill/>
        </p:spPr>
        <p:txBody>
          <a:bodyPr wrap="square" rtlCol="0">
            <a:spAutoFit/>
          </a:bodyPr>
          <a:lstStyle/>
          <a:p>
            <a:r>
              <a:rPr lang="en-US" dirty="0"/>
              <a:t>http://gs.statcounter.com/os-market-share/mobile/worldwide/#monthly-201705-201805-bar</a:t>
            </a:r>
            <a:endParaRPr lang="ru-RU" dirty="0"/>
          </a:p>
        </p:txBody>
      </p:sp>
      <p:pic>
        <p:nvPicPr>
          <p:cNvPr id="5" name="Рисунок 4"/>
          <p:cNvPicPr>
            <a:picLocks noChangeAspect="1"/>
          </p:cNvPicPr>
          <p:nvPr/>
        </p:nvPicPr>
        <p:blipFill rotWithShape="1">
          <a:blip r:embed="rId2"/>
          <a:srcRect l="9219" t="17109" r="9929" b="6796"/>
          <a:stretch/>
        </p:blipFill>
        <p:spPr>
          <a:xfrm>
            <a:off x="1789889" y="1688778"/>
            <a:ext cx="8667344" cy="4333672"/>
          </a:xfrm>
          <a:prstGeom prst="rect">
            <a:avLst/>
          </a:prstGeom>
        </p:spPr>
      </p:pic>
    </p:spTree>
    <p:extLst>
      <p:ext uri="{BB962C8B-B14F-4D97-AF65-F5344CB8AC3E}">
        <p14:creationId xmlns:p14="http://schemas.microsoft.com/office/powerpoint/2010/main" val="3203833115"/>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Application Execution</a:t>
            </a:r>
            <a:endParaRPr lang="ru-RU" sz="4800" b="1" dirty="0">
              <a:solidFill>
                <a:schemeClr val="bg1"/>
              </a:solidFill>
              <a:effectLst>
                <a:outerShdw blurRad="38100" dist="38100" dir="2700000" algn="tl">
                  <a:srgbClr val="000000">
                    <a:alpha val="43137"/>
                  </a:srgbClr>
                </a:outerShdw>
              </a:effectLst>
            </a:endParaRPr>
          </a:p>
        </p:txBody>
      </p:sp>
      <p:sp>
        <p:nvSpPr>
          <p:cNvPr id="6" name="Content Placeholder 2"/>
          <p:cNvSpPr txBox="1">
            <a:spLocks/>
          </p:cNvSpPr>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330066"/>
              </a:buClr>
              <a:buSzPct val="70000"/>
              <a:buFont typeface="Wingdings" panose="05000000000000000000" pitchFamily="2" charset="2"/>
              <a:buChar char="l"/>
              <a:tabLst/>
              <a:defRPr/>
            </a:pPr>
            <a:r>
              <a:rPr kumimoji="0" lang="en-US" altLang="ru-RU" sz="2800" b="0" i="0" u="none" strike="noStrike" kern="0" cap="none" spc="0" normalizeH="0" baseline="0" noProof="0" dirty="0" smtClean="0">
                <a:ln>
                  <a:noFill/>
                </a:ln>
                <a:solidFill>
                  <a:srgbClr val="000000"/>
                </a:solidFill>
                <a:effectLst/>
                <a:uLnTx/>
                <a:uFillTx/>
              </a:rPr>
              <a:t>By default, each app is run in its own Linux process</a:t>
            </a:r>
          </a:p>
          <a:p>
            <a:pPr marL="692150" marR="0" lvl="1" indent="-347663" algn="l" defTabSz="914400" rtl="0" eaLnBrk="0" fontAlgn="base" latinLnBrk="0" hangingPunct="0">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ru-RU" sz="2400" b="0" i="0" u="none" strike="noStrike" kern="0" cap="none" spc="0" normalizeH="0" baseline="0" noProof="0" dirty="0" smtClean="0">
                <a:ln>
                  <a:noFill/>
                </a:ln>
                <a:solidFill>
                  <a:srgbClr val="000000"/>
                </a:solidFill>
                <a:effectLst/>
                <a:uLnTx/>
                <a:uFillTx/>
              </a:rPr>
              <a:t>Process started when app</a:t>
            </a:r>
            <a:r>
              <a:rPr kumimoji="0" lang="ja-JP" altLang="en-US" sz="2400" b="0" i="0" u="none" strike="noStrike" kern="0" cap="none" spc="0" normalizeH="0" baseline="0" noProof="0" dirty="0" smtClean="0">
                <a:ln>
                  <a:noFill/>
                </a:ln>
                <a:solidFill>
                  <a:srgbClr val="000000"/>
                </a:solidFill>
                <a:effectLst/>
                <a:uLnTx/>
                <a:uFillTx/>
                <a:ea typeface="ＭＳ Ｐゴシック" panose="020B0600070205080204" pitchFamily="34" charset="-128"/>
              </a:rPr>
              <a:t>’</a:t>
            </a:r>
            <a:r>
              <a:rPr kumimoji="0" lang="en-US" altLang="ja-JP" sz="2400" b="0" i="0" u="none" strike="noStrike" kern="0" cap="none" spc="0" normalizeH="0" baseline="0" noProof="0" dirty="0" smtClean="0">
                <a:ln>
                  <a:noFill/>
                </a:ln>
                <a:solidFill>
                  <a:srgbClr val="000000"/>
                </a:solidFill>
                <a:effectLst/>
                <a:uLnTx/>
                <a:uFillTx/>
                <a:ea typeface="ＭＳ Ｐゴシック" panose="020B0600070205080204" pitchFamily="34" charset="-128"/>
              </a:rPr>
              <a:t>s code needs to be executed</a:t>
            </a:r>
          </a:p>
          <a:p>
            <a:pPr marL="692150" marR="0" lvl="1" indent="-347663" algn="l" defTabSz="914400" rtl="0" eaLnBrk="0" fontAlgn="base" latinLnBrk="0" hangingPunct="0">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ru-RU" sz="2400" b="0" i="0" u="none" strike="noStrike" kern="0" cap="none" spc="0" normalizeH="0" baseline="0" noProof="0" dirty="0" smtClean="0">
                <a:ln>
                  <a:noFill/>
                </a:ln>
                <a:solidFill>
                  <a:srgbClr val="000000"/>
                </a:solidFill>
                <a:effectLst/>
                <a:uLnTx/>
                <a:uFillTx/>
              </a:rPr>
              <a:t>Threads can be started to handle time-consuming operations</a:t>
            </a:r>
          </a:p>
          <a:p>
            <a:pPr marL="342900" marR="0" lvl="0" indent="-342900" algn="l" defTabSz="914400" rtl="0" eaLnBrk="0" fontAlgn="base" latinLnBrk="0" hangingPunct="0">
              <a:lnSpc>
                <a:spcPct val="100000"/>
              </a:lnSpc>
              <a:spcBef>
                <a:spcPct val="20000"/>
              </a:spcBef>
              <a:spcAft>
                <a:spcPct val="0"/>
              </a:spcAft>
              <a:buClr>
                <a:srgbClr val="330066"/>
              </a:buClr>
              <a:buSzPct val="70000"/>
              <a:buFont typeface="Wingdings" panose="05000000000000000000" pitchFamily="2" charset="2"/>
              <a:buChar char="l"/>
              <a:tabLst/>
              <a:defRPr/>
            </a:pPr>
            <a:r>
              <a:rPr kumimoji="0" lang="en-US" altLang="ru-RU" sz="2800" b="0" i="0" u="none" strike="noStrike" kern="0" cap="none" spc="0" normalizeH="0" baseline="0" noProof="0" dirty="0" smtClean="0">
                <a:ln>
                  <a:noFill/>
                </a:ln>
                <a:solidFill>
                  <a:srgbClr val="000000"/>
                </a:solidFill>
                <a:effectLst/>
                <a:uLnTx/>
                <a:uFillTx/>
              </a:rPr>
              <a:t>Each process has its own VM</a:t>
            </a:r>
          </a:p>
          <a:p>
            <a:pPr marL="342900" marR="0" lvl="0" indent="-342900" algn="l" defTabSz="914400" rtl="0" eaLnBrk="0" fontAlgn="base" latinLnBrk="0" hangingPunct="0">
              <a:lnSpc>
                <a:spcPct val="100000"/>
              </a:lnSpc>
              <a:spcBef>
                <a:spcPct val="20000"/>
              </a:spcBef>
              <a:spcAft>
                <a:spcPct val="0"/>
              </a:spcAft>
              <a:buClr>
                <a:srgbClr val="330066"/>
              </a:buClr>
              <a:buSzPct val="70000"/>
              <a:buFont typeface="Wingdings" panose="05000000000000000000" pitchFamily="2" charset="2"/>
              <a:buChar char="l"/>
              <a:tabLst/>
              <a:defRPr/>
            </a:pPr>
            <a:r>
              <a:rPr kumimoji="0" lang="en-US" altLang="ru-RU" sz="2800" b="0" i="0" u="none" strike="noStrike" kern="0" cap="none" spc="0" normalizeH="0" baseline="0" noProof="0" dirty="0" smtClean="0">
                <a:ln>
                  <a:noFill/>
                </a:ln>
                <a:solidFill>
                  <a:srgbClr val="000000"/>
                </a:solidFill>
                <a:effectLst/>
                <a:uLnTx/>
                <a:uFillTx/>
              </a:rPr>
              <a:t>By default, each app is assigned unique Linux ID</a:t>
            </a:r>
          </a:p>
          <a:p>
            <a:pPr marL="692150" marR="0" lvl="1" indent="-347663" algn="l" defTabSz="914400" rtl="0" eaLnBrk="0" fontAlgn="base" latinLnBrk="0" hangingPunct="0">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ru-RU" sz="2400" b="0" i="0" u="none" strike="noStrike" kern="0" cap="none" spc="0" normalizeH="0" baseline="0" noProof="0" dirty="0" smtClean="0">
                <a:ln>
                  <a:noFill/>
                </a:ln>
                <a:solidFill>
                  <a:srgbClr val="000000"/>
                </a:solidFill>
                <a:effectLst/>
                <a:uLnTx/>
                <a:uFillTx/>
              </a:rPr>
              <a:t>Permissions are set so app</a:t>
            </a:r>
            <a:r>
              <a:rPr kumimoji="0" lang="ja-JP" altLang="en-US" sz="2400" b="0" i="0" u="none" strike="noStrike" kern="0" cap="none" spc="0" normalizeH="0" baseline="0" noProof="0" dirty="0" smtClean="0">
                <a:ln>
                  <a:noFill/>
                </a:ln>
                <a:solidFill>
                  <a:srgbClr val="000000"/>
                </a:solidFill>
                <a:effectLst/>
                <a:uLnTx/>
                <a:uFillTx/>
                <a:ea typeface="ＭＳ Ｐゴシック" panose="020B0600070205080204" pitchFamily="34" charset="-128"/>
              </a:rPr>
              <a:t>’</a:t>
            </a:r>
            <a:r>
              <a:rPr kumimoji="0" lang="en-US" altLang="ja-JP" sz="2400" b="0" i="0" u="none" strike="noStrike" kern="0" cap="none" spc="0" normalizeH="0" baseline="0" noProof="0" dirty="0" smtClean="0">
                <a:ln>
                  <a:noFill/>
                </a:ln>
                <a:solidFill>
                  <a:srgbClr val="000000"/>
                </a:solidFill>
                <a:effectLst/>
                <a:uLnTx/>
                <a:uFillTx/>
                <a:ea typeface="ＭＳ Ｐゴシック" panose="020B0600070205080204" pitchFamily="34" charset="-128"/>
              </a:rPr>
              <a:t>s files are only visible to that app</a:t>
            </a:r>
            <a:endParaRPr kumimoji="0" lang="en-US" altLang="ru-RU" sz="24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5437978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How </a:t>
            </a:r>
            <a:r>
              <a:rPr lang="en-US" sz="4800" b="1" dirty="0">
                <a:solidFill>
                  <a:schemeClr val="bg1"/>
                </a:solidFill>
                <a:effectLst>
                  <a:outerShdw blurRad="38100" dist="38100" dir="2700000" algn="tl">
                    <a:srgbClr val="000000">
                      <a:alpha val="43137"/>
                    </a:srgbClr>
                  </a:outerShdw>
                </a:effectLst>
              </a:rPr>
              <a:t>to become a developer</a:t>
            </a:r>
            <a:endParaRPr lang="ru-RU" sz="4800" b="1"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1460500" y="2260600"/>
            <a:ext cx="9398000" cy="2246769"/>
          </a:xfrm>
          <a:prstGeom prst="rect">
            <a:avLst/>
          </a:prstGeom>
          <a:noFill/>
        </p:spPr>
        <p:txBody>
          <a:bodyPr wrap="square" rtlCol="0">
            <a:spAutoFit/>
          </a:bodyPr>
          <a:lstStyle/>
          <a:p>
            <a:r>
              <a:rPr lang="en-US" sz="2800" dirty="0" smtClean="0"/>
              <a:t>Download Android </a:t>
            </a:r>
            <a:r>
              <a:rPr lang="en-US" sz="2800" dirty="0"/>
              <a:t>Studio from </a:t>
            </a:r>
            <a:r>
              <a:rPr lang="en-US" sz="2800" dirty="0">
                <a:hlinkClick r:id="rId2"/>
              </a:rPr>
              <a:t>https://developer.android.com</a:t>
            </a:r>
            <a:r>
              <a:rPr lang="en-US" sz="2800" dirty="0" smtClean="0">
                <a:hlinkClick r:id="rId2"/>
              </a:rPr>
              <a:t>/</a:t>
            </a:r>
            <a:endParaRPr lang="en-US" sz="2800" dirty="0" smtClean="0"/>
          </a:p>
          <a:p>
            <a:r>
              <a:rPr lang="en-US" sz="2800" dirty="0" smtClean="0"/>
              <a:t>Install SDK for your platform</a:t>
            </a:r>
          </a:p>
          <a:p>
            <a:r>
              <a:rPr lang="en-US" sz="2800" dirty="0" smtClean="0"/>
              <a:t>Configure Emulator</a:t>
            </a:r>
          </a:p>
          <a:p>
            <a:r>
              <a:rPr lang="en-US" sz="2800" dirty="0" smtClean="0"/>
              <a:t>Install Drivers</a:t>
            </a:r>
          </a:p>
          <a:p>
            <a:r>
              <a:rPr lang="en-US" sz="2800" dirty="0" smtClean="0"/>
              <a:t>Enable your phone</a:t>
            </a:r>
            <a:endParaRPr lang="ru-RU" sz="2800" dirty="0"/>
          </a:p>
        </p:txBody>
      </p:sp>
    </p:spTree>
    <p:extLst>
      <p:ext uri="{BB962C8B-B14F-4D97-AF65-F5344CB8AC3E}">
        <p14:creationId xmlns:p14="http://schemas.microsoft.com/office/powerpoint/2010/main" val="414873359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How </a:t>
            </a:r>
            <a:r>
              <a:rPr lang="en-US" sz="4800" b="1" dirty="0">
                <a:solidFill>
                  <a:schemeClr val="bg1"/>
                </a:solidFill>
                <a:effectLst>
                  <a:outerShdw blurRad="38100" dist="38100" dir="2700000" algn="tl">
                    <a:srgbClr val="000000">
                      <a:alpha val="43137"/>
                    </a:srgbClr>
                  </a:outerShdw>
                </a:effectLst>
              </a:rPr>
              <a:t>to become a developer</a:t>
            </a:r>
            <a:endParaRPr lang="ru-RU" sz="4800" b="1" dirty="0">
              <a:solidFill>
                <a:schemeClr val="bg1"/>
              </a:solidFill>
              <a:effectLst>
                <a:outerShdw blurRad="38100" dist="38100" dir="2700000" algn="tl">
                  <a:srgbClr val="000000">
                    <a:alpha val="43137"/>
                  </a:srgbClr>
                </a:outerShdw>
              </a:effectLst>
            </a:endParaRPr>
          </a:p>
        </p:txBody>
      </p:sp>
      <p:grpSp>
        <p:nvGrpSpPr>
          <p:cNvPr id="9" name="Группа 8"/>
          <p:cNvGrpSpPr/>
          <p:nvPr/>
        </p:nvGrpSpPr>
        <p:grpSpPr>
          <a:xfrm>
            <a:off x="629075" y="1555908"/>
            <a:ext cx="3000375" cy="4800600"/>
            <a:chOff x="629075" y="1555908"/>
            <a:chExt cx="3000375" cy="480060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075" y="1555908"/>
              <a:ext cx="3000375" cy="4800600"/>
            </a:xfrm>
            <a:prstGeom prst="rect">
              <a:avLst/>
            </a:prstGeom>
          </p:spPr>
        </p:pic>
        <p:sp>
          <p:nvSpPr>
            <p:cNvPr id="7" name="Стрелка влево 6"/>
            <p:cNvSpPr/>
            <p:nvPr/>
          </p:nvSpPr>
          <p:spPr>
            <a:xfrm>
              <a:off x="1873250" y="4451350"/>
              <a:ext cx="184150" cy="10160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2010332" y="4332873"/>
              <a:ext cx="1130300" cy="338554"/>
            </a:xfrm>
            <a:prstGeom prst="rect">
              <a:avLst/>
            </a:prstGeom>
            <a:noFill/>
          </p:spPr>
          <p:txBody>
            <a:bodyPr wrap="square" rtlCol="0">
              <a:spAutoFit/>
            </a:bodyPr>
            <a:lstStyle/>
            <a:p>
              <a:r>
                <a:rPr lang="en-US" sz="1600" dirty="0" smtClean="0"/>
                <a:t>Tap 7 times</a:t>
              </a:r>
              <a:endParaRPr lang="ru-RU" sz="1600" dirty="0"/>
            </a:p>
          </p:txBody>
        </p:sp>
      </p:grpSp>
      <p:grpSp>
        <p:nvGrpSpPr>
          <p:cNvPr id="11" name="Группа 10"/>
          <p:cNvGrpSpPr/>
          <p:nvPr/>
        </p:nvGrpSpPr>
        <p:grpSpPr>
          <a:xfrm>
            <a:off x="4660434" y="2381250"/>
            <a:ext cx="3000375" cy="3772058"/>
            <a:chOff x="4660434" y="2381250"/>
            <a:chExt cx="3000375" cy="3772058"/>
          </a:xfrm>
        </p:grpSpPr>
        <p:pic>
          <p:nvPicPr>
            <p:cNvPr id="4" name="Рисунок 3"/>
            <p:cNvPicPr>
              <a:picLocks noChangeAspect="1"/>
            </p:cNvPicPr>
            <p:nvPr/>
          </p:nvPicPr>
          <p:blipFill rotWithShape="1">
            <a:blip r:embed="rId3" cstate="print">
              <a:extLst>
                <a:ext uri="{28A0092B-C50C-407E-A947-70E740481C1C}">
                  <a14:useLocalDpi xmlns:a14="http://schemas.microsoft.com/office/drawing/2010/main" val="0"/>
                </a:ext>
              </a:extLst>
            </a:blip>
            <a:srcRect t="21425"/>
            <a:stretch/>
          </p:blipFill>
          <p:spPr>
            <a:xfrm>
              <a:off x="4660434" y="2381250"/>
              <a:ext cx="3000375" cy="3772058"/>
            </a:xfrm>
            <a:prstGeom prst="rect">
              <a:avLst/>
            </a:prstGeom>
          </p:spPr>
        </p:pic>
        <p:sp>
          <p:nvSpPr>
            <p:cNvPr id="10" name="Стрелка влево 9"/>
            <p:cNvSpPr/>
            <p:nvPr/>
          </p:nvSpPr>
          <p:spPr>
            <a:xfrm>
              <a:off x="6184866" y="5488132"/>
              <a:ext cx="254000" cy="10795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12"/>
          <p:cNvGrpSpPr/>
          <p:nvPr/>
        </p:nvGrpSpPr>
        <p:grpSpPr>
          <a:xfrm>
            <a:off x="8343375" y="1930400"/>
            <a:ext cx="3000375" cy="4222908"/>
            <a:chOff x="8343375" y="1930400"/>
            <a:chExt cx="3000375" cy="4222908"/>
          </a:xfrm>
        </p:grpSpPr>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t="12034"/>
            <a:stretch/>
          </p:blipFill>
          <p:spPr>
            <a:xfrm>
              <a:off x="8343375" y="1930400"/>
              <a:ext cx="3000375" cy="4222908"/>
            </a:xfrm>
            <a:prstGeom prst="rect">
              <a:avLst/>
            </a:prstGeom>
          </p:spPr>
        </p:pic>
        <p:sp>
          <p:nvSpPr>
            <p:cNvPr id="12" name="Стрелка вправо 11"/>
            <p:cNvSpPr/>
            <p:nvPr/>
          </p:nvSpPr>
          <p:spPr>
            <a:xfrm>
              <a:off x="10418618" y="3956208"/>
              <a:ext cx="230909" cy="8564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50200614"/>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306" y="2109774"/>
            <a:ext cx="9633767" cy="4292993"/>
          </a:xfrm>
          <a:prstGeom prst="rect">
            <a:avLst/>
          </a:prstGeom>
        </p:spPr>
      </p:pic>
    </p:spTree>
    <p:extLst>
      <p:ext uri="{BB962C8B-B14F-4D97-AF65-F5344CB8AC3E}">
        <p14:creationId xmlns:p14="http://schemas.microsoft.com/office/powerpoint/2010/main" val="1758623901"/>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825626"/>
            <a:ext cx="11848562" cy="4627563"/>
          </a:xfrm>
        </p:spPr>
        <p:txBody>
          <a:bodyPr/>
          <a:lstStyle/>
          <a:p>
            <a:pPr marL="0" indent="0">
              <a:buNone/>
            </a:pPr>
            <a:r>
              <a:rPr lang="ru-RU" sz="2800" b="1" dirty="0" err="1"/>
              <a:t>onCreate</a:t>
            </a:r>
            <a:r>
              <a:rPr lang="ru-RU" sz="2800" b="1" dirty="0"/>
              <a:t>()</a:t>
            </a:r>
          </a:p>
          <a:p>
            <a:pPr algn="just"/>
            <a:r>
              <a:rPr lang="en-US" sz="2000" dirty="0"/>
              <a:t>You must implement this callback, which fires when the system first creates the activity. On activity creation, the activity enters the Created state. In the </a:t>
            </a:r>
            <a:r>
              <a:rPr lang="en-US" sz="2000" dirty="0" err="1"/>
              <a:t>onCreate</a:t>
            </a:r>
            <a:r>
              <a:rPr lang="en-US" sz="2000" dirty="0"/>
              <a:t>() method, you perform basic application startup logic that should happen only once for the entire life of the activity. For example, your implementation of </a:t>
            </a:r>
            <a:r>
              <a:rPr lang="en-US" sz="2000" dirty="0" err="1"/>
              <a:t>onCreate</a:t>
            </a:r>
            <a:r>
              <a:rPr lang="en-US" sz="2000" dirty="0"/>
              <a:t>() might bind data to lists, associate the activity with a </a:t>
            </a:r>
            <a:r>
              <a:rPr lang="en-US" sz="2000" dirty="0" err="1"/>
              <a:t>ViewModel</a:t>
            </a:r>
            <a:r>
              <a:rPr lang="en-US" sz="2000" dirty="0"/>
              <a:t>, and instantiate some class-scope variables. This method receives the parameter </a:t>
            </a:r>
            <a:r>
              <a:rPr lang="en-US" sz="2000" dirty="0" err="1"/>
              <a:t>savedInstanceState</a:t>
            </a:r>
            <a:r>
              <a:rPr lang="en-US" sz="2000" dirty="0"/>
              <a:t>, which is a Bundle object containing the activity's previously saved state. If the activity has never existed before, the value of the Bundle object is null.</a:t>
            </a:r>
          </a:p>
          <a:p>
            <a:pPr algn="just"/>
            <a:endParaRPr lang="en-US" sz="2000" dirty="0"/>
          </a:p>
          <a:p>
            <a:pPr algn="just"/>
            <a:r>
              <a:rPr lang="en-US" sz="2000" dirty="0"/>
              <a:t>If you have a lifecycle-aware component that is hooked up to the lifecycle of your activity it will receive the ON_CREATE event. The method annotated with @</a:t>
            </a:r>
            <a:r>
              <a:rPr lang="en-US" sz="2000" dirty="0" err="1"/>
              <a:t>OnLifecycleEvent</a:t>
            </a:r>
            <a:r>
              <a:rPr lang="en-US" sz="2000" dirty="0"/>
              <a:t> will be called so your lifecycle-aware component can perform any setup code it needs for the created state.</a:t>
            </a:r>
            <a:endParaRPr lang="ru-RU" sz="2000" dirty="0"/>
          </a:p>
        </p:txBody>
      </p:sp>
    </p:spTree>
    <p:extLst>
      <p:ext uri="{BB962C8B-B14F-4D97-AF65-F5344CB8AC3E}">
        <p14:creationId xmlns:p14="http://schemas.microsoft.com/office/powerpoint/2010/main" val="685970138"/>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825626"/>
            <a:ext cx="11848562" cy="4627563"/>
          </a:xfrm>
        </p:spPr>
        <p:txBody>
          <a:bodyPr/>
          <a:lstStyle/>
          <a:p>
            <a:pPr marL="0" indent="0">
              <a:buNone/>
            </a:pPr>
            <a:r>
              <a:rPr lang="ru-RU" sz="2800" b="1" dirty="0" err="1" smtClean="0"/>
              <a:t>on</a:t>
            </a:r>
            <a:r>
              <a:rPr lang="en-US" sz="2800" b="1" dirty="0" smtClean="0"/>
              <a:t>Start</a:t>
            </a:r>
            <a:r>
              <a:rPr lang="ru-RU" sz="2800" b="1" dirty="0" smtClean="0"/>
              <a:t>()</a:t>
            </a:r>
            <a:endParaRPr lang="ru-RU" sz="2800" b="1" dirty="0"/>
          </a:p>
          <a:p>
            <a:pPr algn="just"/>
            <a:r>
              <a:rPr lang="en-US" sz="2000" dirty="0"/>
              <a:t>When the activity enters the Started state, the system invokes this callback. The </a:t>
            </a:r>
            <a:r>
              <a:rPr lang="en-US" sz="2000" dirty="0" err="1"/>
              <a:t>onStart</a:t>
            </a:r>
            <a:r>
              <a:rPr lang="en-US" sz="2000" dirty="0"/>
              <a:t>() call makes the activity visible to the user, as the app prepares for the activity to enter the foreground and become interactive. For example, this method is where the app initializes the code that maintains the UI.</a:t>
            </a:r>
          </a:p>
          <a:p>
            <a:pPr algn="just"/>
            <a:endParaRPr lang="en-US" sz="2000" dirty="0"/>
          </a:p>
          <a:p>
            <a:pPr algn="just"/>
            <a:r>
              <a:rPr lang="en-US" sz="2000" dirty="0"/>
              <a:t>When the activity moves to the started state, any lifecycle-aware component tied to the activity's lifecycle will receive the ON_START event.</a:t>
            </a:r>
          </a:p>
          <a:p>
            <a:pPr algn="just"/>
            <a:endParaRPr lang="en-US" sz="2000" dirty="0"/>
          </a:p>
          <a:p>
            <a:pPr algn="just"/>
            <a:r>
              <a:rPr lang="en-US" sz="2000" dirty="0"/>
              <a:t>The </a:t>
            </a:r>
            <a:r>
              <a:rPr lang="en-US" sz="2000" dirty="0" err="1"/>
              <a:t>onStart</a:t>
            </a:r>
            <a:r>
              <a:rPr lang="en-US" sz="2000" dirty="0"/>
              <a:t>() method completes very quickly and, as with the Created state, the activity does not stay resident in the Started state. Once this callback finishes, the activity enters the Resumed state, and the system invokes the </a:t>
            </a:r>
            <a:r>
              <a:rPr lang="en-US" sz="2000" dirty="0" err="1"/>
              <a:t>onResume</a:t>
            </a:r>
            <a:r>
              <a:rPr lang="en-US" sz="2000" dirty="0"/>
              <a:t>() method.</a:t>
            </a:r>
            <a:endParaRPr lang="ru-RU" sz="2000" dirty="0"/>
          </a:p>
        </p:txBody>
      </p:sp>
    </p:spTree>
    <p:extLst>
      <p:ext uri="{BB962C8B-B14F-4D97-AF65-F5344CB8AC3E}">
        <p14:creationId xmlns:p14="http://schemas.microsoft.com/office/powerpoint/2010/main" val="21570900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825626"/>
            <a:ext cx="11848562" cy="4627563"/>
          </a:xfrm>
        </p:spPr>
        <p:txBody>
          <a:bodyPr/>
          <a:lstStyle/>
          <a:p>
            <a:pPr marL="0" indent="0">
              <a:buNone/>
            </a:pPr>
            <a:r>
              <a:rPr lang="en-US" sz="2800" b="1" dirty="0" err="1"/>
              <a:t>onResume</a:t>
            </a:r>
            <a:r>
              <a:rPr lang="en-US" sz="2800" b="1" dirty="0" smtClean="0"/>
              <a:t>()</a:t>
            </a:r>
          </a:p>
          <a:p>
            <a:pPr marL="0" indent="0">
              <a:buNone/>
            </a:pPr>
            <a:r>
              <a:rPr lang="en-US" sz="2000" dirty="0"/>
              <a:t>When the activity enters the Resumed state, it comes to the foreground, and then the system invokes the </a:t>
            </a:r>
            <a:r>
              <a:rPr lang="en-US" sz="2000" dirty="0" err="1"/>
              <a:t>onResume</a:t>
            </a:r>
            <a:r>
              <a:rPr lang="en-US" sz="2000" dirty="0"/>
              <a:t>() callback. This is the state in which the app interacts with the user. The app stays in this state until something happens to take focus away from the app. Such an event might be, for instance, receiving a phone call, the user’s navigating to another activity, or the device screen’s turning off.</a:t>
            </a:r>
          </a:p>
          <a:p>
            <a:pPr marL="0" indent="0">
              <a:buNone/>
            </a:pPr>
            <a:r>
              <a:rPr lang="en-US" sz="2000" dirty="0" smtClean="0"/>
              <a:t>When </a:t>
            </a:r>
            <a:r>
              <a:rPr lang="en-US" sz="2000" dirty="0"/>
              <a:t>the activity moves to the resumed state, any lifecycle-aware component tied to the activity's lifecycle will receive the ON_RESUME event. This is where the lifecycle components can enable any functionality that needs to run while the component is visible and in the foreground, such as starting a camera preview.</a:t>
            </a:r>
          </a:p>
          <a:p>
            <a:pPr marL="0" indent="0">
              <a:buNone/>
            </a:pPr>
            <a:r>
              <a:rPr lang="en-US" sz="2000" dirty="0" smtClean="0"/>
              <a:t>When </a:t>
            </a:r>
            <a:r>
              <a:rPr lang="en-US" sz="2000" dirty="0"/>
              <a:t>an interruptive event occurs, the activity enters the Paused state, and the system invokes the </a:t>
            </a:r>
            <a:r>
              <a:rPr lang="en-US" sz="2000" dirty="0" err="1"/>
              <a:t>onPause</a:t>
            </a:r>
            <a:r>
              <a:rPr lang="en-US" sz="2000" dirty="0"/>
              <a:t>() callback.</a:t>
            </a:r>
          </a:p>
          <a:p>
            <a:pPr marL="0" indent="0">
              <a:buNone/>
            </a:pPr>
            <a:r>
              <a:rPr lang="en-US" sz="2000" dirty="0" smtClean="0"/>
              <a:t>If </a:t>
            </a:r>
            <a:r>
              <a:rPr lang="en-US" sz="2000" dirty="0"/>
              <a:t>the activity returns to the Resumed state from the Paused state, the system once again calls </a:t>
            </a:r>
            <a:r>
              <a:rPr lang="en-US" sz="2000" dirty="0" err="1"/>
              <a:t>onResume</a:t>
            </a:r>
            <a:r>
              <a:rPr lang="en-US" sz="2000" dirty="0"/>
              <a:t>() method. For this reason, you should implement </a:t>
            </a:r>
            <a:r>
              <a:rPr lang="en-US" sz="2000" dirty="0" err="1"/>
              <a:t>onResume</a:t>
            </a:r>
            <a:r>
              <a:rPr lang="en-US" sz="2000" dirty="0"/>
              <a:t>() to initialize components that you release during </a:t>
            </a:r>
            <a:r>
              <a:rPr lang="en-US" sz="2000" dirty="0" err="1"/>
              <a:t>onPause</a:t>
            </a:r>
            <a:r>
              <a:rPr lang="en-US" sz="2000" dirty="0"/>
              <a:t>(), and perform any other initializations that must occur each time the activity enters the Resumed state</a:t>
            </a:r>
            <a:endParaRPr lang="ru-RU" sz="2000" dirty="0"/>
          </a:p>
        </p:txBody>
      </p:sp>
    </p:spTree>
    <p:extLst>
      <p:ext uri="{BB962C8B-B14F-4D97-AF65-F5344CB8AC3E}">
        <p14:creationId xmlns:p14="http://schemas.microsoft.com/office/powerpoint/2010/main" val="4013527382"/>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555908"/>
            <a:ext cx="11848562" cy="4627563"/>
          </a:xfrm>
        </p:spPr>
        <p:txBody>
          <a:bodyPr/>
          <a:lstStyle/>
          <a:p>
            <a:pPr marL="0" indent="0">
              <a:buNone/>
            </a:pPr>
            <a:r>
              <a:rPr lang="en-US" sz="2800" b="1" dirty="0" err="1"/>
              <a:t>onPause</a:t>
            </a:r>
            <a:r>
              <a:rPr lang="en-US" sz="2800" b="1" dirty="0" smtClean="0"/>
              <a:t>()</a:t>
            </a:r>
          </a:p>
          <a:p>
            <a:pPr marL="0" indent="0">
              <a:buNone/>
            </a:pPr>
            <a:r>
              <a:rPr lang="en-US" sz="1800" dirty="0"/>
              <a:t>The system calls this method as the first indication that the user is leaving your activity (though it does not always mean the activity is being destroyed); it indicates that the activity is no longer in the foreground (though it may still be visible if the user is in multi-window mode). Use the </a:t>
            </a:r>
            <a:r>
              <a:rPr lang="en-US" sz="1800" dirty="0" err="1"/>
              <a:t>onPause</a:t>
            </a:r>
            <a:r>
              <a:rPr lang="en-US" sz="1800" dirty="0"/>
              <a:t>() method to pause or adjust operations that should not continue (or should continue in moderation) while the Activity is in the Paused state, and that you expect to resume shortly</a:t>
            </a:r>
            <a:r>
              <a:rPr lang="en-US" sz="1800"/>
              <a:t>. </a:t>
            </a:r>
            <a:endParaRPr lang="en-US" sz="1800" smtClean="0"/>
          </a:p>
          <a:p>
            <a:pPr marL="0" indent="0">
              <a:buNone/>
            </a:pPr>
            <a:r>
              <a:rPr lang="en-US" sz="1800" smtClean="0"/>
              <a:t>In </a:t>
            </a:r>
            <a:r>
              <a:rPr lang="en-US" sz="1800" dirty="0"/>
              <a:t>Android 7.0 (API level 24) or higher, multiple apps run in multi-window mode. Because only one of the apps (windows) has focus at any time, the system pauses all of the other apps.</a:t>
            </a:r>
          </a:p>
          <a:p>
            <a:pPr marL="0" indent="0">
              <a:buNone/>
            </a:pPr>
            <a:r>
              <a:rPr lang="en-US" sz="1800" dirty="0"/>
              <a:t>A new, semi-transparent activity (such as a dialog) opens. As long as the activity is still partially visible but not in focus, it remains paused.</a:t>
            </a:r>
          </a:p>
          <a:p>
            <a:pPr marL="0" indent="0">
              <a:buNone/>
            </a:pPr>
            <a:r>
              <a:rPr lang="en-US" sz="1800" dirty="0"/>
              <a:t>When the activity moves to the paused state, any lifecycle-aware component tied to the activity's lifecycle will receive the ON_PAUSE event. This is where the lifecycle components can stop any functionality that does not need to run while the component is not in the foreground, such as stopping a camera preview.</a:t>
            </a:r>
          </a:p>
          <a:p>
            <a:pPr marL="0" indent="0">
              <a:buNone/>
            </a:pPr>
            <a:r>
              <a:rPr lang="en-US" sz="1800" dirty="0" smtClean="0"/>
              <a:t>You </a:t>
            </a:r>
            <a:r>
              <a:rPr lang="en-US" sz="1800" dirty="0"/>
              <a:t>can also use the </a:t>
            </a:r>
            <a:r>
              <a:rPr lang="en-US" sz="1800" dirty="0" err="1"/>
              <a:t>onPause</a:t>
            </a:r>
            <a:r>
              <a:rPr lang="en-US" sz="1800" dirty="0"/>
              <a:t>() method to release system resources, handles to sensors (like GPS), or any resources that may affect battery life while your activity is paused and the user does not need them. However, as mentioned above in the </a:t>
            </a:r>
            <a:r>
              <a:rPr lang="en-US" sz="1800" dirty="0" err="1"/>
              <a:t>onResume</a:t>
            </a:r>
            <a:r>
              <a:rPr lang="en-US" sz="1800" dirty="0"/>
              <a:t>() section, a Paused activity may still be fully visible if in multi-window mode. As such, you should consider using </a:t>
            </a:r>
            <a:r>
              <a:rPr lang="en-US" sz="1800" dirty="0" err="1"/>
              <a:t>onStop</a:t>
            </a:r>
            <a:r>
              <a:rPr lang="en-US" sz="1800" dirty="0"/>
              <a:t>() instead of </a:t>
            </a:r>
            <a:r>
              <a:rPr lang="en-US" sz="1800" dirty="0" err="1"/>
              <a:t>onPause</a:t>
            </a:r>
            <a:r>
              <a:rPr lang="en-US" sz="1800" dirty="0"/>
              <a:t>() to fully release or adjust UI-related resources and operations to better support multi-window mode.</a:t>
            </a:r>
            <a:endParaRPr lang="ru-RU" sz="1800" dirty="0"/>
          </a:p>
        </p:txBody>
      </p:sp>
    </p:spTree>
    <p:extLst>
      <p:ext uri="{BB962C8B-B14F-4D97-AF65-F5344CB8AC3E}">
        <p14:creationId xmlns:p14="http://schemas.microsoft.com/office/powerpoint/2010/main" val="149611979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555908"/>
            <a:ext cx="11848562" cy="4627563"/>
          </a:xfrm>
        </p:spPr>
        <p:txBody>
          <a:bodyPr/>
          <a:lstStyle/>
          <a:p>
            <a:pPr marL="0" indent="0">
              <a:buNone/>
            </a:pPr>
            <a:r>
              <a:rPr lang="en-US" sz="2800" b="1" dirty="0" err="1"/>
              <a:t>onStop</a:t>
            </a:r>
            <a:r>
              <a:rPr lang="en-US" sz="2800" b="1" dirty="0"/>
              <a:t>()</a:t>
            </a:r>
          </a:p>
          <a:p>
            <a:pPr marL="0" indent="0">
              <a:buNone/>
            </a:pPr>
            <a:r>
              <a:rPr lang="en-US" sz="1800" dirty="0"/>
              <a:t>When your activity is no longer visible to the user, it has entered the Stopped state, and the system invokes the </a:t>
            </a:r>
            <a:r>
              <a:rPr lang="en-US" sz="1800" dirty="0" err="1"/>
              <a:t>onStop</a:t>
            </a:r>
            <a:r>
              <a:rPr lang="en-US" sz="1800" dirty="0"/>
              <a:t>() callback. This may occur, for example, when a newly launched activity covers the entire screen. The system may also call </a:t>
            </a:r>
            <a:r>
              <a:rPr lang="en-US" sz="1800" dirty="0" err="1"/>
              <a:t>onStop</a:t>
            </a:r>
            <a:r>
              <a:rPr lang="en-US" sz="1800" dirty="0"/>
              <a:t>() when the activity has finished running, and is about to be terminated.</a:t>
            </a:r>
          </a:p>
          <a:p>
            <a:pPr marL="0" indent="0">
              <a:buNone/>
            </a:pPr>
            <a:endParaRPr lang="en-US" sz="1800" dirty="0"/>
          </a:p>
          <a:p>
            <a:pPr marL="0" indent="0">
              <a:buNone/>
            </a:pPr>
            <a:r>
              <a:rPr lang="en-US" sz="1800" dirty="0"/>
              <a:t>When the activity moves to the stopped state, any lifecycle-aware component tied to the activity's lifecycle will receive the ON_STOP event. This is where the lifecycle components can stop any functionality that does not need to run while the component is not visible on the screen.</a:t>
            </a:r>
          </a:p>
          <a:p>
            <a:pPr marL="0" indent="0">
              <a:buNone/>
            </a:pPr>
            <a:endParaRPr lang="en-US" sz="1800" dirty="0"/>
          </a:p>
          <a:p>
            <a:pPr marL="0" indent="0">
              <a:buNone/>
            </a:pPr>
            <a:r>
              <a:rPr lang="en-US" sz="1800" dirty="0"/>
              <a:t>In the </a:t>
            </a:r>
            <a:r>
              <a:rPr lang="en-US" sz="1800" dirty="0" err="1"/>
              <a:t>onStop</a:t>
            </a:r>
            <a:r>
              <a:rPr lang="en-US" sz="1800" dirty="0"/>
              <a:t>() method, the app should release or adjust resources that are not needed while the app is not visible to the user. For example, your app might pause animations or switch from fine-grained to coarse-grained location updates. Using </a:t>
            </a:r>
            <a:r>
              <a:rPr lang="en-US" sz="1800" dirty="0" err="1"/>
              <a:t>onStop</a:t>
            </a:r>
            <a:r>
              <a:rPr lang="en-US" sz="1800" dirty="0"/>
              <a:t>() instead of </a:t>
            </a:r>
            <a:r>
              <a:rPr lang="en-US" sz="1800" dirty="0" err="1"/>
              <a:t>onPause</a:t>
            </a:r>
            <a:r>
              <a:rPr lang="en-US" sz="1800" dirty="0"/>
              <a:t>() ensures that UI-related work continues, even when the user is viewing your activity in multi-window mode.</a:t>
            </a:r>
          </a:p>
          <a:p>
            <a:pPr marL="0" indent="0">
              <a:buNone/>
            </a:pPr>
            <a:endParaRPr lang="en-US" sz="1800" dirty="0"/>
          </a:p>
          <a:p>
            <a:pPr marL="0" indent="0">
              <a:buNone/>
            </a:pPr>
            <a:r>
              <a:rPr lang="en-US" sz="1800" dirty="0"/>
              <a:t>You should also use </a:t>
            </a:r>
            <a:r>
              <a:rPr lang="en-US" sz="1800" dirty="0" err="1"/>
              <a:t>onStop</a:t>
            </a:r>
            <a:r>
              <a:rPr lang="en-US" sz="1800" dirty="0"/>
              <a:t>() to perform relatively CPU-intensive shutdown operations. For example, if you can't find a more opportune time to save information to a database, you might do so during </a:t>
            </a:r>
            <a:r>
              <a:rPr lang="en-US" sz="1800" dirty="0" err="1"/>
              <a:t>onStop</a:t>
            </a:r>
            <a:r>
              <a:rPr lang="en-US" sz="1800" dirty="0"/>
              <a:t>().</a:t>
            </a:r>
            <a:endParaRPr lang="ru-RU" sz="1800" dirty="0"/>
          </a:p>
        </p:txBody>
      </p:sp>
    </p:spTree>
    <p:extLst>
      <p:ext uri="{BB962C8B-B14F-4D97-AF65-F5344CB8AC3E}">
        <p14:creationId xmlns:p14="http://schemas.microsoft.com/office/powerpoint/2010/main" val="62580381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48075" y="230345"/>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Activity Life Cycle</a:t>
            </a:r>
            <a:endParaRPr lang="ru-RU" sz="4800" b="1" dirty="0">
              <a:solidFill>
                <a:schemeClr val="bg1"/>
              </a:solidFill>
              <a:effectLst>
                <a:outerShdw blurRad="38100" dist="38100" dir="2700000" algn="tl">
                  <a:srgbClr val="000000">
                    <a:alpha val="43137"/>
                  </a:srgbClr>
                </a:outerShdw>
              </a:effectLst>
            </a:endParaRPr>
          </a:p>
        </p:txBody>
      </p:sp>
      <p:sp>
        <p:nvSpPr>
          <p:cNvPr id="16387" name="Rectangle 3"/>
          <p:cNvSpPr>
            <a:spLocks noGrp="1" noChangeArrowheads="1"/>
          </p:cNvSpPr>
          <p:nvPr>
            <p:ph idx="1"/>
          </p:nvPr>
        </p:nvSpPr>
        <p:spPr>
          <a:xfrm>
            <a:off x="141669" y="1555908"/>
            <a:ext cx="11848562" cy="4627563"/>
          </a:xfrm>
        </p:spPr>
        <p:txBody>
          <a:bodyPr/>
          <a:lstStyle/>
          <a:p>
            <a:pPr marL="0" indent="0">
              <a:buNone/>
            </a:pPr>
            <a:r>
              <a:rPr lang="en-US" sz="2800" b="1" dirty="0" err="1"/>
              <a:t>onDestroy</a:t>
            </a:r>
            <a:r>
              <a:rPr lang="en-US" sz="2800" b="1" dirty="0"/>
              <a:t>()</a:t>
            </a:r>
          </a:p>
          <a:p>
            <a:pPr marL="0" indent="0">
              <a:buNone/>
            </a:pPr>
            <a:r>
              <a:rPr lang="en-US" sz="1800" dirty="0" err="1"/>
              <a:t>onDestroy</a:t>
            </a:r>
            <a:r>
              <a:rPr lang="en-US" sz="1800" dirty="0"/>
              <a:t>() is called before the activity is destroyed. The system invokes this callback either because:</a:t>
            </a:r>
          </a:p>
          <a:p>
            <a:pPr marL="0" indent="0">
              <a:buNone/>
            </a:pPr>
            <a:r>
              <a:rPr lang="en-US" sz="1800" dirty="0" smtClean="0"/>
              <a:t>  the </a:t>
            </a:r>
            <a:r>
              <a:rPr lang="en-US" sz="1800" dirty="0"/>
              <a:t>activity is finishing (due to the user completely dismissing the activity or due to finish() being called on the activity), or</a:t>
            </a:r>
          </a:p>
          <a:p>
            <a:pPr marL="0" indent="0">
              <a:buNone/>
            </a:pPr>
            <a:r>
              <a:rPr lang="en-US" sz="1800" dirty="0" smtClean="0"/>
              <a:t>  the </a:t>
            </a:r>
            <a:r>
              <a:rPr lang="en-US" sz="1800" dirty="0"/>
              <a:t>system is temporarily destroying the activity due to a configuration change (such as device rotation or multi-window mode</a:t>
            </a:r>
            <a:r>
              <a:rPr lang="en-US" sz="1800" dirty="0" smtClean="0"/>
              <a:t>).</a:t>
            </a:r>
            <a:endParaRPr lang="en-US" sz="1800" dirty="0"/>
          </a:p>
          <a:p>
            <a:pPr marL="0" indent="0">
              <a:buNone/>
            </a:pPr>
            <a:r>
              <a:rPr lang="en-US" sz="1800" dirty="0"/>
              <a:t>When the activity moves to the stopped state, any lifecycle-aware component tied to the activity's lifecycle will receive the ON_DESTROY event. This is where the lifecycle components can clean up anything it needs to before the Activity is destroyed.</a:t>
            </a:r>
          </a:p>
          <a:p>
            <a:pPr marL="0" indent="0">
              <a:buNone/>
            </a:pPr>
            <a:r>
              <a:rPr lang="en-US" sz="1800" dirty="0" smtClean="0"/>
              <a:t>You </a:t>
            </a:r>
            <a:r>
              <a:rPr lang="en-US" sz="1800" dirty="0"/>
              <a:t>can distinguish between these two scenarios with the </a:t>
            </a:r>
            <a:r>
              <a:rPr lang="en-US" sz="1800" dirty="0" err="1"/>
              <a:t>isFinishing</a:t>
            </a:r>
            <a:r>
              <a:rPr lang="en-US" sz="1800" dirty="0"/>
              <a:t>() method.</a:t>
            </a:r>
          </a:p>
          <a:p>
            <a:pPr marL="0" indent="0">
              <a:buNone/>
            </a:pPr>
            <a:r>
              <a:rPr lang="en-US" sz="1800" dirty="0" smtClean="0"/>
              <a:t>If </a:t>
            </a:r>
            <a:r>
              <a:rPr lang="en-US" sz="1800" dirty="0"/>
              <a:t>the activity is finishing, </a:t>
            </a:r>
            <a:r>
              <a:rPr lang="en-US" sz="1800" dirty="0" err="1"/>
              <a:t>onDestroy</a:t>
            </a:r>
            <a:r>
              <a:rPr lang="en-US" sz="1800" dirty="0"/>
              <a:t>() is the final lifecycle callback the activity receives. If </a:t>
            </a:r>
            <a:r>
              <a:rPr lang="en-US" sz="1800" dirty="0" err="1"/>
              <a:t>onDestroy</a:t>
            </a:r>
            <a:r>
              <a:rPr lang="en-US" sz="1800" dirty="0"/>
              <a:t>() is called as the result of a configuration change, the system immediately creates a new activity instance and then calls </a:t>
            </a:r>
            <a:r>
              <a:rPr lang="en-US" sz="1800" dirty="0" err="1"/>
              <a:t>onCreate</a:t>
            </a:r>
            <a:r>
              <a:rPr lang="en-US" sz="1800" dirty="0"/>
              <a:t>() on that new instance in the new configuration.</a:t>
            </a:r>
          </a:p>
          <a:p>
            <a:pPr marL="0" indent="0">
              <a:buNone/>
            </a:pPr>
            <a:r>
              <a:rPr lang="en-US" sz="1800" dirty="0" smtClean="0"/>
              <a:t>The </a:t>
            </a:r>
            <a:r>
              <a:rPr lang="en-US" sz="1800" dirty="0" err="1"/>
              <a:t>onDestroy</a:t>
            </a:r>
            <a:r>
              <a:rPr lang="en-US" sz="1800" dirty="0"/>
              <a:t>() callback should release all resources that have not yet been released by earlier callbacks such as </a:t>
            </a:r>
            <a:r>
              <a:rPr lang="en-US" sz="1800" dirty="0" err="1"/>
              <a:t>onStop</a:t>
            </a:r>
            <a:r>
              <a:rPr lang="en-US" sz="1800" smtClean="0"/>
              <a:t>().</a:t>
            </a:r>
            <a:endParaRPr lang="ru-RU" sz="1800" dirty="0"/>
          </a:p>
        </p:txBody>
      </p:sp>
    </p:spTree>
    <p:extLst>
      <p:ext uri="{BB962C8B-B14F-4D97-AF65-F5344CB8AC3E}">
        <p14:creationId xmlns:p14="http://schemas.microsoft.com/office/powerpoint/2010/main" val="88425124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a:solidFill>
                  <a:schemeClr val="bg1"/>
                </a:solidFill>
                <a:effectLst>
                  <a:outerShdw blurRad="38100" dist="38100" dir="2700000" algn="tl">
                    <a:srgbClr val="000000">
                      <a:alpha val="43137"/>
                    </a:srgbClr>
                  </a:outerShdw>
                </a:effectLst>
              </a:rPr>
              <a:t>Why Android</a:t>
            </a:r>
            <a:r>
              <a:rPr lang="en-US" sz="4800" b="1" dirty="0" smtClean="0">
                <a:solidFill>
                  <a:schemeClr val="bg1"/>
                </a:solidFill>
                <a:effectLst>
                  <a:outerShdw blurRad="38100" dist="38100" dir="2700000" algn="tl">
                    <a:srgbClr val="000000">
                      <a:alpha val="43137"/>
                    </a:srgbClr>
                  </a:outerShdw>
                </a:effectLst>
              </a:rPr>
              <a:t>?</a:t>
            </a:r>
            <a:endParaRPr lang="ru-RU" sz="2800" b="1" dirty="0">
              <a:solidFill>
                <a:schemeClr val="bg1"/>
              </a:solidFill>
              <a:effectLst>
                <a:outerShdw blurRad="38100" dist="38100" dir="2700000" algn="tl">
                  <a:srgbClr val="000000">
                    <a:alpha val="43137"/>
                  </a:srgbClr>
                </a:outerShdw>
              </a:effectLst>
            </a:endParaRPr>
          </a:p>
        </p:txBody>
      </p:sp>
      <p:pic>
        <p:nvPicPr>
          <p:cNvPr id="8" name="Picture 2" descr="http://www.pslweb.org/liberationnews/assets/images/website/android-logo-peek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79" y="5490898"/>
            <a:ext cx="710068" cy="136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6"/>
          <p:cNvPicPr>
            <a:picLocks noChangeAspect="1"/>
          </p:cNvPicPr>
          <p:nvPr/>
        </p:nvPicPr>
        <p:blipFill>
          <a:blip r:embed="rId3"/>
          <a:stretch>
            <a:fillRect/>
          </a:stretch>
        </p:blipFill>
        <p:spPr>
          <a:xfrm>
            <a:off x="428017" y="1589294"/>
            <a:ext cx="1589842" cy="1924956"/>
          </a:xfrm>
          <a:prstGeom prst="rect">
            <a:avLst/>
          </a:prstGeom>
        </p:spPr>
      </p:pic>
      <p:sp>
        <p:nvSpPr>
          <p:cNvPr id="9" name="TextBox 8"/>
          <p:cNvSpPr txBox="1"/>
          <p:nvPr/>
        </p:nvSpPr>
        <p:spPr>
          <a:xfrm>
            <a:off x="583660" y="3537346"/>
            <a:ext cx="1400783" cy="646331"/>
          </a:xfrm>
          <a:prstGeom prst="rect">
            <a:avLst/>
          </a:prstGeom>
          <a:noFill/>
        </p:spPr>
        <p:txBody>
          <a:bodyPr wrap="square" rtlCol="0">
            <a:spAutoFit/>
          </a:bodyPr>
          <a:lstStyle/>
          <a:p>
            <a:pPr algn="ctr"/>
            <a:r>
              <a:rPr lang="en-US" sz="3600" dirty="0" smtClean="0"/>
              <a:t>Phone</a:t>
            </a:r>
            <a:endParaRPr lang="ru-RU" sz="3600" dirty="0"/>
          </a:p>
        </p:txBody>
      </p:sp>
      <p:sp>
        <p:nvSpPr>
          <p:cNvPr id="13" name="TextBox 12"/>
          <p:cNvSpPr txBox="1"/>
          <p:nvPr/>
        </p:nvSpPr>
        <p:spPr>
          <a:xfrm>
            <a:off x="2918298" y="3467062"/>
            <a:ext cx="1400783" cy="646331"/>
          </a:xfrm>
          <a:prstGeom prst="rect">
            <a:avLst/>
          </a:prstGeom>
          <a:noFill/>
        </p:spPr>
        <p:txBody>
          <a:bodyPr wrap="square" rtlCol="0">
            <a:spAutoFit/>
          </a:bodyPr>
          <a:lstStyle/>
          <a:p>
            <a:pPr algn="ctr"/>
            <a:r>
              <a:rPr lang="en-US" sz="3600" dirty="0" smtClean="0"/>
              <a:t>Tablet</a:t>
            </a:r>
            <a:endParaRPr lang="ru-RU" sz="3600" dirty="0"/>
          </a:p>
        </p:txBody>
      </p:sp>
      <p:pic>
        <p:nvPicPr>
          <p:cNvPr id="14"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2541"/>
          <a:stretch/>
        </p:blipFill>
        <p:spPr bwMode="auto">
          <a:xfrm>
            <a:off x="2477362" y="1680681"/>
            <a:ext cx="2284473" cy="17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5267996" y="3347887"/>
            <a:ext cx="2499572" cy="1200329"/>
          </a:xfrm>
          <a:prstGeom prst="rect">
            <a:avLst/>
          </a:prstGeom>
          <a:noFill/>
        </p:spPr>
        <p:txBody>
          <a:bodyPr wrap="square" rtlCol="0">
            <a:spAutoFit/>
          </a:bodyPr>
          <a:lstStyle/>
          <a:p>
            <a:pPr algn="ctr"/>
            <a:r>
              <a:rPr lang="en-US" altLang="ru-RU" sz="3600" dirty="0" smtClean="0"/>
              <a:t>Microwave</a:t>
            </a:r>
          </a:p>
          <a:p>
            <a:pPr algn="ctr"/>
            <a:r>
              <a:rPr lang="en-US" sz="3600" dirty="0" smtClean="0"/>
              <a:t>oven</a:t>
            </a:r>
            <a:endParaRPr lang="ru-RU" sz="3600" dirty="0"/>
          </a:p>
        </p:txBody>
      </p:sp>
      <p:pic>
        <p:nvPicPr>
          <p:cNvPr id="17" name="Picture 2" descr="Android-powered microwave brings cooking to the Google OS"/>
          <p:cNvPicPr>
            <a:picLocks noChangeAspect="1" noChangeArrowheads="1"/>
          </p:cNvPicPr>
          <p:nvPr/>
        </p:nvPicPr>
        <p:blipFill rotWithShape="1">
          <a:blip r:embed="rId5">
            <a:extLst>
              <a:ext uri="{28A0092B-C50C-407E-A947-70E740481C1C}">
                <a14:useLocalDpi xmlns:a14="http://schemas.microsoft.com/office/drawing/2010/main" val="0"/>
              </a:ext>
            </a:extLst>
          </a:blip>
          <a:srcRect l="8912" t="8801" r="6729" b="9995"/>
          <a:stretch/>
        </p:blipFill>
        <p:spPr bwMode="auto">
          <a:xfrm>
            <a:off x="5168682" y="1878200"/>
            <a:ext cx="2290316" cy="14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8126808" y="3467062"/>
            <a:ext cx="1400783" cy="646331"/>
          </a:xfrm>
          <a:prstGeom prst="rect">
            <a:avLst/>
          </a:prstGeom>
          <a:noFill/>
        </p:spPr>
        <p:txBody>
          <a:bodyPr wrap="square" rtlCol="0">
            <a:spAutoFit/>
          </a:bodyPr>
          <a:lstStyle/>
          <a:p>
            <a:pPr algn="ctr"/>
            <a:r>
              <a:rPr lang="en-US" sz="3600" dirty="0" smtClean="0"/>
              <a:t>Watch</a:t>
            </a:r>
            <a:endParaRPr lang="ru-RU" sz="3600" dirty="0"/>
          </a:p>
        </p:txBody>
      </p:sp>
      <p:pic>
        <p:nvPicPr>
          <p:cNvPr id="20"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32408" t="1920" r="34259" b="1920"/>
          <a:stretch/>
        </p:blipFill>
        <p:spPr>
          <a:xfrm>
            <a:off x="8115785" y="1680680"/>
            <a:ext cx="1179393" cy="1896721"/>
          </a:xfrm>
        </p:spPr>
      </p:pic>
      <p:sp>
        <p:nvSpPr>
          <p:cNvPr id="22" name="TextBox 21"/>
          <p:cNvSpPr txBox="1"/>
          <p:nvPr/>
        </p:nvSpPr>
        <p:spPr>
          <a:xfrm>
            <a:off x="9754120" y="3347887"/>
            <a:ext cx="1743974" cy="646331"/>
          </a:xfrm>
          <a:prstGeom prst="rect">
            <a:avLst/>
          </a:prstGeom>
          <a:noFill/>
        </p:spPr>
        <p:txBody>
          <a:bodyPr wrap="square" rtlCol="0">
            <a:spAutoFit/>
          </a:bodyPr>
          <a:lstStyle/>
          <a:p>
            <a:pPr algn="ctr"/>
            <a:r>
              <a:rPr lang="en-US" sz="3600" dirty="0" smtClean="0"/>
              <a:t>Camera</a:t>
            </a:r>
            <a:endParaRPr lang="ru-RU" sz="3600" dirty="0"/>
          </a:p>
        </p:txBody>
      </p:sp>
      <p:pic>
        <p:nvPicPr>
          <p:cNvPr id="23" name="Content Placeholder 3"/>
          <p:cNvPicPr>
            <a:picLocks noChangeAspect="1"/>
          </p:cNvPicPr>
          <p:nvPr/>
        </p:nvPicPr>
        <p:blipFill rotWithShape="1">
          <a:blip r:embed="rId7">
            <a:extLst>
              <a:ext uri="{28A0092B-C50C-407E-A947-70E740481C1C}">
                <a14:useLocalDpi xmlns:a14="http://schemas.microsoft.com/office/drawing/2010/main" val="0"/>
              </a:ext>
            </a:extLst>
          </a:blip>
          <a:srcRect l="43867" t="38381" r="5339" b="12628"/>
          <a:stretch/>
        </p:blipFill>
        <p:spPr bwMode="auto">
          <a:xfrm>
            <a:off x="9599377" y="2124652"/>
            <a:ext cx="1822267" cy="12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Content Placeholder 3"/>
          <p:cNvPicPr>
            <a:picLocks noChangeAspect="1"/>
          </p:cNvPicPr>
          <p:nvPr/>
        </p:nvPicPr>
        <p:blipFill>
          <a:blip r:embed="rId8">
            <a:extLst>
              <a:ext uri="{28A0092B-C50C-407E-A947-70E740481C1C}">
                <a14:useLocalDpi xmlns:a14="http://schemas.microsoft.com/office/drawing/2010/main" val="0"/>
              </a:ext>
            </a:extLst>
          </a:blip>
          <a:srcRect t="9183" b="9183"/>
          <a:stretch>
            <a:fillRect/>
          </a:stretch>
        </p:blipFill>
        <p:spPr bwMode="auto">
          <a:xfrm>
            <a:off x="748459" y="4622852"/>
            <a:ext cx="2787444" cy="14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1441789" y="6174449"/>
            <a:ext cx="1400783" cy="646331"/>
          </a:xfrm>
          <a:prstGeom prst="rect">
            <a:avLst/>
          </a:prstGeom>
          <a:noFill/>
        </p:spPr>
        <p:txBody>
          <a:bodyPr wrap="square" rtlCol="0">
            <a:spAutoFit/>
          </a:bodyPr>
          <a:lstStyle/>
          <a:p>
            <a:pPr algn="ctr"/>
            <a:r>
              <a:rPr lang="en-US" sz="3600" dirty="0" smtClean="0"/>
              <a:t>TV</a:t>
            </a:r>
            <a:endParaRPr lang="ru-RU" sz="3600" dirty="0"/>
          </a:p>
        </p:txBody>
      </p:sp>
      <p:pic>
        <p:nvPicPr>
          <p:cNvPr id="26" name="Content Placeholder 4"/>
          <p:cNvPicPr>
            <a:picLocks noChangeAspect="1"/>
          </p:cNvPicPr>
          <p:nvPr/>
        </p:nvPicPr>
        <p:blipFill>
          <a:blip r:embed="rId9" cstate="print">
            <a:extLst>
              <a:ext uri="{28A0092B-C50C-407E-A947-70E740481C1C}">
                <a14:useLocalDpi xmlns:a14="http://schemas.microsoft.com/office/drawing/2010/main" val="0"/>
              </a:ext>
            </a:extLst>
          </a:blip>
          <a:srcRect t="8035" b="8035"/>
          <a:stretch>
            <a:fillRect/>
          </a:stretch>
        </p:blipFill>
        <p:spPr bwMode="auto">
          <a:xfrm>
            <a:off x="9231150" y="4661852"/>
            <a:ext cx="2527513" cy="1354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9794514" y="6174449"/>
            <a:ext cx="1400783" cy="646331"/>
          </a:xfrm>
          <a:prstGeom prst="rect">
            <a:avLst/>
          </a:prstGeom>
          <a:noFill/>
        </p:spPr>
        <p:txBody>
          <a:bodyPr wrap="square" rtlCol="0">
            <a:spAutoFit/>
          </a:bodyPr>
          <a:lstStyle/>
          <a:p>
            <a:pPr algn="ctr"/>
            <a:r>
              <a:rPr lang="en-US" sz="3600" dirty="0" smtClean="0"/>
              <a:t>Car</a:t>
            </a:r>
            <a:endParaRPr lang="ru-RU" sz="3600" dirty="0"/>
          </a:p>
        </p:txBody>
      </p:sp>
      <p:pic>
        <p:nvPicPr>
          <p:cNvPr id="28" name="Content Placeholder 3"/>
          <p:cNvPicPr>
            <a:picLocks noChangeAspect="1"/>
          </p:cNvPicPr>
          <p:nvPr/>
        </p:nvPicPr>
        <p:blipFill>
          <a:blip r:embed="rId10" cstate="print">
            <a:extLst>
              <a:ext uri="{28A0092B-C50C-407E-A947-70E740481C1C}">
                <a14:useLocalDpi xmlns:a14="http://schemas.microsoft.com/office/drawing/2010/main" val="0"/>
              </a:ext>
            </a:extLst>
          </a:blip>
          <a:srcRect t="8453" b="8453"/>
          <a:stretch>
            <a:fillRect/>
          </a:stretch>
        </p:blipFill>
        <p:spPr bwMode="auto">
          <a:xfrm>
            <a:off x="3607213" y="4548216"/>
            <a:ext cx="2275972" cy="122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3534048" y="5791545"/>
            <a:ext cx="2198701" cy="1200329"/>
          </a:xfrm>
          <a:prstGeom prst="rect">
            <a:avLst/>
          </a:prstGeom>
          <a:noFill/>
        </p:spPr>
        <p:txBody>
          <a:bodyPr wrap="square" rtlCol="0">
            <a:spAutoFit/>
          </a:bodyPr>
          <a:lstStyle/>
          <a:p>
            <a:pPr algn="ctr"/>
            <a:r>
              <a:rPr lang="en-US" sz="3600" dirty="0" smtClean="0"/>
              <a:t>Laundry</a:t>
            </a:r>
          </a:p>
          <a:p>
            <a:pPr algn="ctr"/>
            <a:r>
              <a:rPr lang="en-US" sz="3600" dirty="0" smtClean="0"/>
              <a:t>Machine</a:t>
            </a:r>
            <a:endParaRPr lang="ru-RU" sz="3600" dirty="0"/>
          </a:p>
        </p:txBody>
      </p:sp>
      <p:pic>
        <p:nvPicPr>
          <p:cNvPr id="1028" name="Picture 4" descr="ÐÐ°ÑÑÐ¸Ð½ÐºÐ¸ Ð¿Ð¾ Ð·Ð°Ð¿ÑÐ¾ÑÑ android thing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3984" b="33889"/>
          <a:stretch/>
        </p:blipFill>
        <p:spPr bwMode="auto">
          <a:xfrm>
            <a:off x="6648413" y="4548216"/>
            <a:ext cx="1944170" cy="154448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91418" y="6174449"/>
            <a:ext cx="1400783" cy="646331"/>
          </a:xfrm>
          <a:prstGeom prst="rect">
            <a:avLst/>
          </a:prstGeom>
          <a:noFill/>
        </p:spPr>
        <p:txBody>
          <a:bodyPr wrap="square" rtlCol="0">
            <a:spAutoFit/>
          </a:bodyPr>
          <a:lstStyle/>
          <a:p>
            <a:pPr algn="ctr"/>
            <a:r>
              <a:rPr lang="en-US" sz="3600" dirty="0" smtClean="0"/>
              <a:t>Things</a:t>
            </a:r>
            <a:endParaRPr lang="ru-RU" sz="3600" dirty="0"/>
          </a:p>
        </p:txBody>
      </p:sp>
    </p:spTree>
    <p:extLst>
      <p:ext uri="{BB962C8B-B14F-4D97-AF65-F5344CB8AC3E}">
        <p14:creationId xmlns:p14="http://schemas.microsoft.com/office/powerpoint/2010/main" val="2481697522"/>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 Before Android</a:t>
            </a:r>
            <a:endParaRPr lang="ru-RU" sz="4800" b="1" dirty="0">
              <a:solidFill>
                <a:schemeClr val="bg1"/>
              </a:solidFill>
              <a:effectLst>
                <a:outerShdw blurRad="38100" dist="38100" dir="2700000" algn="tl">
                  <a:srgbClr val="000000">
                    <a:alpha val="43137"/>
                  </a:srgbClr>
                </a:outerShdw>
              </a:effectLst>
            </a:endParaRPr>
          </a:p>
        </p:txBody>
      </p:sp>
      <p:pic>
        <p:nvPicPr>
          <p:cNvPr id="2050" name="Picture 2" descr="2008 Google Developer Day in Japan - Andy Rub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70" y="2051726"/>
            <a:ext cx="2095500" cy="2790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0195" y="5159051"/>
            <a:ext cx="3112851" cy="461665"/>
          </a:xfrm>
          <a:prstGeom prst="rect">
            <a:avLst/>
          </a:prstGeom>
          <a:noFill/>
        </p:spPr>
        <p:txBody>
          <a:bodyPr wrap="square" rtlCol="0">
            <a:spAutoFit/>
          </a:bodyPr>
          <a:lstStyle/>
          <a:p>
            <a:r>
              <a:rPr lang="en-US" sz="2400" dirty="0"/>
              <a:t>Andrew E. Rubin</a:t>
            </a:r>
            <a:endParaRPr lang="ru-RU" sz="2400" dirty="0"/>
          </a:p>
        </p:txBody>
      </p:sp>
      <p:sp>
        <p:nvSpPr>
          <p:cNvPr id="4" name="TextBox 3"/>
          <p:cNvSpPr txBox="1"/>
          <p:nvPr/>
        </p:nvSpPr>
        <p:spPr>
          <a:xfrm>
            <a:off x="3463046" y="2334638"/>
            <a:ext cx="7665397" cy="954107"/>
          </a:xfrm>
          <a:prstGeom prst="rect">
            <a:avLst/>
          </a:prstGeom>
          <a:noFill/>
        </p:spPr>
        <p:txBody>
          <a:bodyPr wrap="square" rtlCol="0">
            <a:spAutoFit/>
          </a:bodyPr>
          <a:lstStyle/>
          <a:p>
            <a:r>
              <a:rPr lang="en-US" sz="2800" dirty="0"/>
              <a:t>General Magic, engineer, </a:t>
            </a:r>
            <a:r>
              <a:rPr lang="en-US" sz="2800" dirty="0" smtClean="0"/>
              <a:t>1992–1995</a:t>
            </a:r>
          </a:p>
          <a:p>
            <a:r>
              <a:rPr lang="en-US" sz="2800" dirty="0"/>
              <a:t>MSN TV, engineer, </a:t>
            </a:r>
            <a:r>
              <a:rPr lang="en-US" sz="2800" dirty="0" smtClean="0"/>
              <a:t>1995–1999</a:t>
            </a:r>
          </a:p>
        </p:txBody>
      </p:sp>
    </p:spTree>
    <p:extLst>
      <p:ext uri="{BB962C8B-B14F-4D97-AF65-F5344CB8AC3E}">
        <p14:creationId xmlns:p14="http://schemas.microsoft.com/office/powerpoint/2010/main" val="330058954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 Before Android</a:t>
            </a:r>
            <a:endParaRPr lang="ru-RU" sz="4800" b="1"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143148" y="4009045"/>
            <a:ext cx="3112851" cy="461665"/>
          </a:xfrm>
          <a:prstGeom prst="rect">
            <a:avLst/>
          </a:prstGeom>
          <a:noFill/>
        </p:spPr>
        <p:txBody>
          <a:bodyPr wrap="square" rtlCol="0">
            <a:spAutoFit/>
          </a:bodyPr>
          <a:lstStyle/>
          <a:p>
            <a:r>
              <a:rPr lang="en-US" sz="2400" dirty="0"/>
              <a:t>Danger </a:t>
            </a:r>
            <a:r>
              <a:rPr lang="en-US" sz="2400" dirty="0" err="1"/>
              <a:t>Hiptop</a:t>
            </a:r>
            <a:endParaRPr lang="ru-RU" sz="2400" dirty="0"/>
          </a:p>
        </p:txBody>
      </p:sp>
      <p:sp>
        <p:nvSpPr>
          <p:cNvPr id="4" name="TextBox 3"/>
          <p:cNvSpPr txBox="1"/>
          <p:nvPr/>
        </p:nvSpPr>
        <p:spPr>
          <a:xfrm>
            <a:off x="3463046" y="2334638"/>
            <a:ext cx="7665397" cy="523220"/>
          </a:xfrm>
          <a:prstGeom prst="rect">
            <a:avLst/>
          </a:prstGeom>
          <a:noFill/>
        </p:spPr>
        <p:txBody>
          <a:bodyPr wrap="square" rtlCol="0">
            <a:spAutoFit/>
          </a:bodyPr>
          <a:lstStyle/>
          <a:p>
            <a:r>
              <a:rPr lang="en-US" sz="2800" dirty="0" smtClean="0"/>
              <a:t>Danger Inc., co-founder, 1999–2003</a:t>
            </a:r>
            <a:endParaRPr lang="en-US" sz="2800" dirty="0"/>
          </a:p>
        </p:txBody>
      </p:sp>
      <p:pic>
        <p:nvPicPr>
          <p:cNvPr id="3074" name="Picture 2" descr="Color sideki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95" y="1938685"/>
            <a:ext cx="1905000" cy="1866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63046" y="3211049"/>
            <a:ext cx="10283281" cy="954107"/>
          </a:xfrm>
          <a:prstGeom prst="rect">
            <a:avLst/>
          </a:prstGeom>
          <a:noFill/>
        </p:spPr>
        <p:txBody>
          <a:bodyPr wrap="square" rtlCol="0">
            <a:spAutoFit/>
          </a:bodyPr>
          <a:lstStyle/>
          <a:p>
            <a:r>
              <a:rPr lang="en-US" sz="2800" dirty="0"/>
              <a:t>Android Inc., </a:t>
            </a:r>
            <a:r>
              <a:rPr lang="en-US" sz="2800" dirty="0" smtClean="0"/>
              <a:t>A. Rubin was co-founder </a:t>
            </a:r>
          </a:p>
          <a:p>
            <a:r>
              <a:rPr lang="en-US" sz="2800" dirty="0" smtClean="0"/>
              <a:t>2003–2005. </a:t>
            </a:r>
            <a:r>
              <a:rPr lang="en-US" sz="2800" dirty="0"/>
              <a:t>Android was acquired by Google in 2005</a:t>
            </a:r>
          </a:p>
        </p:txBody>
      </p:sp>
      <p:pic>
        <p:nvPicPr>
          <p:cNvPr id="7" name="Picture 2" descr="http://www.pslweb.org/liberationnews/assets/images/website/android-logo-peek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2476" y="5490898"/>
            <a:ext cx="710068" cy="136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49763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endParaRPr lang="ru-RU" sz="4800" b="1" dirty="0">
              <a:solidFill>
                <a:schemeClr val="bg1"/>
              </a:solidFill>
              <a:effectLst>
                <a:outerShdw blurRad="38100" dist="38100" dir="2700000" algn="tl">
                  <a:srgbClr val="000000">
                    <a:alpha val="43137"/>
                  </a:srgbClr>
                </a:outerShdw>
              </a:effectLst>
            </a:endParaRPr>
          </a:p>
        </p:txBody>
      </p:sp>
      <p:sp>
        <p:nvSpPr>
          <p:cNvPr id="7" name="Content Placeholder 2"/>
          <p:cNvSpPr>
            <a:spLocks noGrp="1"/>
          </p:cNvSpPr>
          <p:nvPr>
            <p:ph idx="1"/>
          </p:nvPr>
        </p:nvSpPr>
        <p:spPr>
          <a:xfrm>
            <a:off x="924128" y="1813145"/>
            <a:ext cx="9717932" cy="4915001"/>
          </a:xfrm>
        </p:spPr>
        <p:txBody>
          <a:bodyPr/>
          <a:lstStyle/>
          <a:p>
            <a:pPr>
              <a:lnSpc>
                <a:spcPct val="80000"/>
              </a:lnSpc>
            </a:pPr>
            <a:r>
              <a:rPr lang="en-US" altLang="ru-RU" sz="2400" dirty="0" smtClean="0"/>
              <a:t>2005</a:t>
            </a:r>
          </a:p>
          <a:p>
            <a:pPr lvl="1">
              <a:lnSpc>
                <a:spcPct val="80000"/>
              </a:lnSpc>
            </a:pPr>
            <a:r>
              <a:rPr lang="en-US" altLang="ru-RU" sz="2400" dirty="0" smtClean="0"/>
              <a:t>Google acquires startup Android Inc. to start Android platform</a:t>
            </a:r>
          </a:p>
          <a:p>
            <a:pPr lvl="1">
              <a:lnSpc>
                <a:spcPct val="80000"/>
              </a:lnSpc>
            </a:pPr>
            <a:r>
              <a:rPr lang="en-US" altLang="ru-RU" sz="2400" dirty="0" smtClean="0"/>
              <a:t>Work on Dalvik VM begins</a:t>
            </a:r>
          </a:p>
          <a:p>
            <a:pPr>
              <a:lnSpc>
                <a:spcPct val="80000"/>
              </a:lnSpc>
            </a:pPr>
            <a:r>
              <a:rPr lang="en-US" altLang="ru-RU" sz="2400" dirty="0" smtClean="0"/>
              <a:t>2007</a:t>
            </a:r>
          </a:p>
          <a:p>
            <a:pPr lvl="1">
              <a:lnSpc>
                <a:spcPct val="80000"/>
              </a:lnSpc>
            </a:pPr>
            <a:r>
              <a:rPr lang="en-US" altLang="ru-RU" sz="2400" dirty="0" smtClean="0"/>
              <a:t>Open Handset Alliance announced</a:t>
            </a:r>
          </a:p>
          <a:p>
            <a:pPr lvl="1">
              <a:lnSpc>
                <a:spcPct val="80000"/>
              </a:lnSpc>
            </a:pPr>
            <a:r>
              <a:rPr lang="en-US" altLang="ru-RU" sz="2400" dirty="0" smtClean="0"/>
              <a:t>Early look at SDK</a:t>
            </a:r>
          </a:p>
          <a:p>
            <a:pPr>
              <a:lnSpc>
                <a:spcPct val="80000"/>
              </a:lnSpc>
            </a:pPr>
            <a:r>
              <a:rPr lang="en-US" altLang="ru-RU" sz="2400" dirty="0" smtClean="0"/>
              <a:t>2008</a:t>
            </a:r>
          </a:p>
          <a:p>
            <a:pPr lvl="1">
              <a:lnSpc>
                <a:spcPct val="80000"/>
              </a:lnSpc>
            </a:pPr>
            <a:r>
              <a:rPr lang="en-US" altLang="ru-RU" sz="2400" dirty="0" smtClean="0"/>
              <a:t>Google sponsors 1</a:t>
            </a:r>
            <a:r>
              <a:rPr lang="en-US" altLang="ru-RU" sz="2400" baseline="30000" dirty="0" smtClean="0"/>
              <a:t>st</a:t>
            </a:r>
            <a:r>
              <a:rPr lang="en-US" altLang="ru-RU" sz="2400" dirty="0" smtClean="0"/>
              <a:t>  Android Developer Challenge</a:t>
            </a:r>
          </a:p>
          <a:p>
            <a:pPr lvl="1">
              <a:lnSpc>
                <a:spcPct val="80000"/>
              </a:lnSpc>
            </a:pPr>
            <a:r>
              <a:rPr lang="en-US" altLang="ru-RU" sz="2400" dirty="0" smtClean="0"/>
              <a:t>T-Mobile G1 announced</a:t>
            </a:r>
          </a:p>
          <a:p>
            <a:pPr lvl="1">
              <a:lnSpc>
                <a:spcPct val="80000"/>
              </a:lnSpc>
            </a:pPr>
            <a:r>
              <a:rPr lang="en-US" altLang="ru-RU" sz="2400" dirty="0" smtClean="0"/>
              <a:t>SDK 1.0 released</a:t>
            </a:r>
          </a:p>
          <a:p>
            <a:pPr lvl="1">
              <a:lnSpc>
                <a:spcPct val="80000"/>
              </a:lnSpc>
            </a:pPr>
            <a:r>
              <a:rPr lang="en-US" altLang="ru-RU" sz="2400" dirty="0" smtClean="0"/>
              <a:t>Android released open source (Apache License)</a:t>
            </a:r>
          </a:p>
          <a:p>
            <a:pPr lvl="1">
              <a:lnSpc>
                <a:spcPct val="80000"/>
              </a:lnSpc>
            </a:pPr>
            <a:r>
              <a:rPr lang="en-US" altLang="ru-RU" sz="2400" dirty="0" smtClean="0"/>
              <a:t>Android Dev Phone 1 released</a:t>
            </a:r>
          </a:p>
          <a:p>
            <a:pPr>
              <a:lnSpc>
                <a:spcPct val="80000"/>
              </a:lnSpc>
            </a:pPr>
            <a:endParaRPr lang="en-US" altLang="ru-RU" sz="2400" dirty="0" smtClean="0"/>
          </a:p>
        </p:txBody>
      </p:sp>
    </p:spTree>
    <p:extLst>
      <p:ext uri="{BB962C8B-B14F-4D97-AF65-F5344CB8AC3E}">
        <p14:creationId xmlns:p14="http://schemas.microsoft.com/office/powerpoint/2010/main" val="363227264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fontScale="90000"/>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r>
              <a:rPr lang="en-US" sz="4800" b="1" dirty="0">
                <a:solidFill>
                  <a:schemeClr val="bg1"/>
                </a:solidFill>
                <a:effectLst>
                  <a:outerShdw blurRad="38100" dist="38100" dir="2700000" algn="tl">
                    <a:srgbClr val="000000">
                      <a:alpha val="43137"/>
                    </a:srgbClr>
                  </a:outerShdw>
                </a:effectLst>
              </a:rPr>
              <a:t>. </a:t>
            </a:r>
            <a:r>
              <a:rPr lang="en-US" sz="4800" b="1" dirty="0" smtClean="0">
                <a:solidFill>
                  <a:schemeClr val="bg1"/>
                </a:solidFill>
                <a:effectLst>
                  <a:outerShdw blurRad="38100" dist="38100" dir="2700000" algn="tl">
                    <a:srgbClr val="000000">
                      <a:alpha val="43137"/>
                    </a:srgbClr>
                  </a:outerShdw>
                </a:effectLst>
              </a:rPr>
              <a:t/>
            </a:r>
            <a:br>
              <a:rPr lang="en-US" sz="4800" b="1" dirty="0" smtClean="0">
                <a:solidFill>
                  <a:schemeClr val="bg1"/>
                </a:solidFill>
                <a:effectLst>
                  <a:outerShdw blurRad="38100" dist="38100" dir="2700000" algn="tl">
                    <a:srgbClr val="000000">
                      <a:alpha val="43137"/>
                    </a:srgbClr>
                  </a:outerShdw>
                </a:effectLst>
              </a:rPr>
            </a:br>
            <a:r>
              <a:rPr lang="en-US" sz="4800" b="1" dirty="0" smtClean="0">
                <a:solidFill>
                  <a:schemeClr val="bg1"/>
                </a:solidFill>
                <a:effectLst>
                  <a:outerShdw blurRad="38100" dist="38100" dir="2700000" algn="tl">
                    <a:srgbClr val="000000">
                      <a:alpha val="43137"/>
                    </a:srgbClr>
                  </a:outerShdw>
                </a:effectLst>
              </a:rPr>
              <a:t>What </a:t>
            </a:r>
            <a:r>
              <a:rPr lang="en-US" sz="4800" b="1" dirty="0">
                <a:solidFill>
                  <a:schemeClr val="bg1"/>
                </a:solidFill>
                <a:effectLst>
                  <a:outerShdw blurRad="38100" dist="38100" dir="2700000" algn="tl">
                    <a:srgbClr val="000000">
                      <a:alpha val="43137"/>
                    </a:srgbClr>
                  </a:outerShdw>
                </a:effectLst>
              </a:rPr>
              <a:t>is Open Handset Alliance?</a:t>
            </a:r>
            <a:endParaRPr lang="ru-RU" sz="4800" b="1" dirty="0">
              <a:solidFill>
                <a:schemeClr val="bg1"/>
              </a:solidFill>
              <a:effectLst>
                <a:outerShdw blurRad="38100" dist="38100" dir="2700000" algn="tl">
                  <a:srgbClr val="000000">
                    <a:alpha val="43137"/>
                  </a:srgbClr>
                </a:outerShdw>
              </a:effectLst>
            </a:endParaRPr>
          </a:p>
        </p:txBody>
      </p:sp>
      <p:sp>
        <p:nvSpPr>
          <p:cNvPr id="5" name="Content Placeholder 2"/>
          <p:cNvSpPr>
            <a:spLocks noGrp="1"/>
          </p:cNvSpPr>
          <p:nvPr>
            <p:ph idx="1"/>
          </p:nvPr>
        </p:nvSpPr>
        <p:spPr>
          <a:xfrm>
            <a:off x="1185512" y="1892266"/>
            <a:ext cx="8636000" cy="4573588"/>
          </a:xfrm>
        </p:spPr>
        <p:txBody>
          <a:bodyPr/>
          <a:lstStyle/>
          <a:p>
            <a:r>
              <a:rPr lang="en-US" altLang="ru-RU" sz="2800" dirty="0" smtClean="0"/>
              <a:t>Quoting from </a:t>
            </a:r>
            <a:r>
              <a:rPr lang="en-US" altLang="ru-RU" sz="2800" b="1" u="sng" dirty="0" smtClean="0">
                <a:hlinkClick r:id="rId2"/>
              </a:rPr>
              <a:t>www.OpenHandsetAlliance.com page</a:t>
            </a:r>
            <a:endParaRPr lang="en-US" altLang="ru-RU" sz="2800" b="1" u="sng" dirty="0" smtClean="0"/>
          </a:p>
          <a:p>
            <a:r>
              <a:rPr lang="en-US" altLang="ru-RU" sz="2800" dirty="0" smtClean="0"/>
              <a:t>“… </a:t>
            </a:r>
            <a:r>
              <a:rPr lang="en-US" altLang="ru-RU" sz="2800" b="1" dirty="0" smtClean="0"/>
              <a:t>Open Handset Alliance™, a group of 47 technology and mobile companies have come together to accelerate innovation in mobile and offer consumers a richer, less expensive, and better mobile experience. </a:t>
            </a:r>
          </a:p>
          <a:p>
            <a:r>
              <a:rPr lang="en-US" altLang="ru-RU" sz="2800" dirty="0" smtClean="0"/>
              <a:t>Together we have developed Android™, the first complete, open, and free mobile platform.</a:t>
            </a:r>
          </a:p>
          <a:p>
            <a:r>
              <a:rPr lang="en-US" altLang="ru-RU" sz="2800" dirty="0" smtClean="0"/>
              <a:t>We are committed to commercially deploy handsets and services using the Android Platform. “</a:t>
            </a:r>
          </a:p>
          <a:p>
            <a:endParaRPr lang="en-US" altLang="ru-RU" dirty="0" smtClean="0"/>
          </a:p>
        </p:txBody>
      </p:sp>
    </p:spTree>
    <p:extLst>
      <p:ext uri="{BB962C8B-B14F-4D97-AF65-F5344CB8AC3E}">
        <p14:creationId xmlns:p14="http://schemas.microsoft.com/office/powerpoint/2010/main" val="170514740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83681" y="178830"/>
            <a:ext cx="7886700" cy="1325563"/>
          </a:xfrm>
        </p:spPr>
        <p:txBody>
          <a:bodyPr rtlCol="0">
            <a:normAutofit fontScale="90000"/>
          </a:bodyPr>
          <a:lstStyle/>
          <a:p>
            <a:pPr eaLnBrk="1" fontAlgn="auto" hangingPunct="1">
              <a:spcAft>
                <a:spcPts val="0"/>
              </a:spcAft>
              <a:defRPr/>
            </a:pPr>
            <a:r>
              <a:rPr lang="en-US" sz="4800" b="1" dirty="0" smtClean="0">
                <a:solidFill>
                  <a:schemeClr val="bg1"/>
                </a:solidFill>
                <a:effectLst>
                  <a:outerShdw blurRad="38100" dist="38100" dir="2700000" algn="tl">
                    <a:srgbClr val="000000">
                      <a:alpha val="43137"/>
                    </a:srgbClr>
                  </a:outerShdw>
                </a:effectLst>
              </a:rPr>
              <a:t>Android History</a:t>
            </a:r>
            <a:r>
              <a:rPr lang="en-US" sz="4800" b="1" dirty="0">
                <a:solidFill>
                  <a:schemeClr val="bg1"/>
                </a:solidFill>
                <a:effectLst>
                  <a:outerShdw blurRad="38100" dist="38100" dir="2700000" algn="tl">
                    <a:srgbClr val="000000">
                      <a:alpha val="43137"/>
                    </a:srgbClr>
                  </a:outerShdw>
                </a:effectLst>
              </a:rPr>
              <a:t>. </a:t>
            </a:r>
            <a:r>
              <a:rPr lang="en-US" sz="4800" b="1" dirty="0" smtClean="0">
                <a:solidFill>
                  <a:schemeClr val="bg1"/>
                </a:solidFill>
                <a:effectLst>
                  <a:outerShdw blurRad="38100" dist="38100" dir="2700000" algn="tl">
                    <a:srgbClr val="000000">
                      <a:alpha val="43137"/>
                    </a:srgbClr>
                  </a:outerShdw>
                </a:effectLst>
              </a:rPr>
              <a:t/>
            </a:r>
            <a:br>
              <a:rPr lang="en-US" sz="4800" b="1" dirty="0" smtClean="0">
                <a:solidFill>
                  <a:schemeClr val="bg1"/>
                </a:solidFill>
                <a:effectLst>
                  <a:outerShdw blurRad="38100" dist="38100" dir="2700000" algn="tl">
                    <a:srgbClr val="000000">
                      <a:alpha val="43137"/>
                    </a:srgbClr>
                  </a:outerShdw>
                </a:effectLst>
              </a:rPr>
            </a:br>
            <a:r>
              <a:rPr lang="en-US" sz="4800" b="1" dirty="0" smtClean="0">
                <a:solidFill>
                  <a:schemeClr val="bg1"/>
                </a:solidFill>
                <a:effectLst>
                  <a:outerShdw blurRad="38100" dist="38100" dir="2700000" algn="tl">
                    <a:srgbClr val="000000">
                      <a:alpha val="43137"/>
                    </a:srgbClr>
                  </a:outerShdw>
                </a:effectLst>
              </a:rPr>
              <a:t>What </a:t>
            </a:r>
            <a:r>
              <a:rPr lang="en-US" sz="4800" b="1" dirty="0">
                <a:solidFill>
                  <a:schemeClr val="bg1"/>
                </a:solidFill>
                <a:effectLst>
                  <a:outerShdw blurRad="38100" dist="38100" dir="2700000" algn="tl">
                    <a:srgbClr val="000000">
                      <a:alpha val="43137"/>
                    </a:srgbClr>
                  </a:outerShdw>
                </a:effectLst>
              </a:rPr>
              <a:t>is Open Handset Alliance?</a:t>
            </a:r>
            <a:endParaRPr lang="ru-RU" sz="4800" b="1" dirty="0">
              <a:solidFill>
                <a:schemeClr val="bg1"/>
              </a:solidFill>
              <a:effectLst>
                <a:outerShdw blurRad="38100" dist="38100" dir="2700000" algn="tl">
                  <a:srgbClr val="000000">
                    <a:alpha val="43137"/>
                  </a:srgbClr>
                </a:outerShdw>
              </a:effectLst>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898" y="1707934"/>
            <a:ext cx="9518650"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06837"/>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1958</Words>
  <Application>Microsoft Office PowerPoint</Application>
  <PresentationFormat>Широкоэкранный</PresentationFormat>
  <Paragraphs>229</Paragraphs>
  <Slides>39</Slides>
  <Notes>1</Notes>
  <HiddenSlides>1</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39</vt:i4>
      </vt:variant>
    </vt:vector>
  </HeadingPairs>
  <TitlesOfParts>
    <vt:vector size="46" baseType="lpstr">
      <vt:lpstr>ＭＳ Ｐゴシック</vt:lpstr>
      <vt:lpstr>Arial</vt:lpstr>
      <vt:lpstr>Calibri</vt:lpstr>
      <vt:lpstr>Calibri Light</vt:lpstr>
      <vt:lpstr>Wingdings</vt:lpstr>
      <vt:lpstr>1_Office Theme</vt:lpstr>
      <vt:lpstr>2_Office Theme</vt:lpstr>
      <vt:lpstr>Презентация PowerPoint</vt:lpstr>
      <vt:lpstr>Why Android?</vt:lpstr>
      <vt:lpstr>Why Android?</vt:lpstr>
      <vt:lpstr>Why Android?</vt:lpstr>
      <vt:lpstr>Android History. Before Android</vt:lpstr>
      <vt:lpstr>Android History. Before Android</vt:lpstr>
      <vt:lpstr>Android History</vt:lpstr>
      <vt:lpstr>Android History.  What is Open Handset Alliance?</vt:lpstr>
      <vt:lpstr>Android History.  What is Open Handset Alliance?</vt:lpstr>
      <vt:lpstr>Android History.  What is Open Handset Alliance?</vt:lpstr>
      <vt:lpstr>Android History</vt:lpstr>
      <vt:lpstr>Android History</vt:lpstr>
      <vt:lpstr>Android History</vt:lpstr>
      <vt:lpstr>Android History</vt:lpstr>
      <vt:lpstr>Android History</vt:lpstr>
      <vt:lpstr>Android Internals</vt:lpstr>
      <vt:lpstr>Android Internals</vt:lpstr>
      <vt:lpstr>ART vs Dalvik</vt:lpstr>
      <vt:lpstr>How to build mobile application</vt:lpstr>
      <vt:lpstr>How to build mobile application</vt:lpstr>
      <vt:lpstr>Building process</vt:lpstr>
      <vt:lpstr>Building process</vt:lpstr>
      <vt:lpstr>Application Building Blocks</vt:lpstr>
      <vt:lpstr>Application Building Blocks</vt:lpstr>
      <vt:lpstr>Application Building Blocks</vt:lpstr>
      <vt:lpstr>Application Building Blocks</vt:lpstr>
      <vt:lpstr>Application Building Blocks</vt:lpstr>
      <vt:lpstr>Application Building Blocks</vt:lpstr>
      <vt:lpstr>Application Building Blocks</vt:lpstr>
      <vt:lpstr>Application Execution</vt:lpstr>
      <vt:lpstr>How to become a developer</vt:lpstr>
      <vt:lpstr>How to become a developer</vt:lpstr>
      <vt:lpstr>Activity Life Cycle</vt:lpstr>
      <vt:lpstr>Activity Life Cycle</vt:lpstr>
      <vt:lpstr>Activity Life Cycle</vt:lpstr>
      <vt:lpstr>Activity Life Cycle</vt:lpstr>
      <vt:lpstr>Activity Life Cycle</vt:lpstr>
      <vt:lpstr>Activity Life Cycle</vt:lpstr>
      <vt:lpstr>Activity Life Cycle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Анатольевич</dc:creator>
  <cp:lastModifiedBy>User</cp:lastModifiedBy>
  <cp:revision>108</cp:revision>
  <dcterms:created xsi:type="dcterms:W3CDTF">2016-09-22T16:53:37Z</dcterms:created>
  <dcterms:modified xsi:type="dcterms:W3CDTF">2018-06-30T14:17:19Z</dcterms:modified>
</cp:coreProperties>
</file>